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21" r:id="rId2"/>
    <p:sldMasterId id="2147483733" r:id="rId3"/>
    <p:sldMasterId id="2147483781" r:id="rId4"/>
    <p:sldMasterId id="2147483793" r:id="rId5"/>
  </p:sldMasterIdLst>
  <p:notesMasterIdLst>
    <p:notesMasterId r:id="rId60"/>
  </p:notesMasterIdLst>
  <p:handoutMasterIdLst>
    <p:handoutMasterId r:id="rId61"/>
  </p:handoutMasterIdLst>
  <p:sldIdLst>
    <p:sldId id="1162" r:id="rId6"/>
    <p:sldId id="261" r:id="rId7"/>
    <p:sldId id="1195" r:id="rId8"/>
    <p:sldId id="1200" r:id="rId9"/>
    <p:sldId id="1202" r:id="rId10"/>
    <p:sldId id="2282" r:id="rId11"/>
    <p:sldId id="1186" r:id="rId12"/>
    <p:sldId id="1163" r:id="rId13"/>
    <p:sldId id="1164" r:id="rId14"/>
    <p:sldId id="1203" r:id="rId15"/>
    <p:sldId id="1161" r:id="rId16"/>
    <p:sldId id="1199" r:id="rId17"/>
    <p:sldId id="1189" r:id="rId18"/>
    <p:sldId id="1166" r:id="rId19"/>
    <p:sldId id="1167" r:id="rId20"/>
    <p:sldId id="1168" r:id="rId21"/>
    <p:sldId id="1169" r:id="rId22"/>
    <p:sldId id="1204" r:id="rId23"/>
    <p:sldId id="1170" r:id="rId24"/>
    <p:sldId id="1183" r:id="rId25"/>
    <p:sldId id="1171" r:id="rId26"/>
    <p:sldId id="1205" r:id="rId27"/>
    <p:sldId id="1172" r:id="rId28"/>
    <p:sldId id="1193" r:id="rId29"/>
    <p:sldId id="1175" r:id="rId30"/>
    <p:sldId id="1174" r:id="rId31"/>
    <p:sldId id="1192" r:id="rId32"/>
    <p:sldId id="1178" r:id="rId33"/>
    <p:sldId id="1190" r:id="rId34"/>
    <p:sldId id="1179" r:id="rId35"/>
    <p:sldId id="1191" r:id="rId36"/>
    <p:sldId id="1095" r:id="rId37"/>
    <p:sldId id="1180" r:id="rId38"/>
    <p:sldId id="1135" r:id="rId39"/>
    <p:sldId id="1160" r:id="rId40"/>
    <p:sldId id="1155" r:id="rId41"/>
    <p:sldId id="1157" r:id="rId42"/>
    <p:sldId id="1156" r:id="rId43"/>
    <p:sldId id="1088" r:id="rId44"/>
    <p:sldId id="749" r:id="rId45"/>
    <p:sldId id="748" r:id="rId46"/>
    <p:sldId id="750" r:id="rId47"/>
    <p:sldId id="800" r:id="rId48"/>
    <p:sldId id="801" r:id="rId49"/>
    <p:sldId id="802" r:id="rId50"/>
    <p:sldId id="841" r:id="rId51"/>
    <p:sldId id="1177" r:id="rId52"/>
    <p:sldId id="1182" r:id="rId53"/>
    <p:sldId id="380" r:id="rId54"/>
    <p:sldId id="403" r:id="rId55"/>
    <p:sldId id="412" r:id="rId56"/>
    <p:sldId id="1061" r:id="rId57"/>
    <p:sldId id="1181" r:id="rId58"/>
    <p:sldId id="1206" r:id="rId59"/>
  </p:sldIdLst>
  <p:sldSz cx="9144000" cy="6858000" type="screen4x3"/>
  <p:notesSz cx="9872663" cy="6797675"/>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usooya Sivaganesan" initials="AS" lastIdx="20" clrIdx="0">
    <p:extLst>
      <p:ext uri="{19B8F6BF-5375-455C-9EA6-DF929625EA0E}">
        <p15:presenceInfo xmlns:p15="http://schemas.microsoft.com/office/powerpoint/2012/main" userId="Anusooya Sivaganes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36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89604" autoAdjust="0"/>
  </p:normalViewPr>
  <p:slideViewPr>
    <p:cSldViewPr>
      <p:cViewPr>
        <p:scale>
          <a:sx n="58" d="100"/>
          <a:sy n="58" d="100"/>
        </p:scale>
        <p:origin x="1548" y="6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erfa_000\Documents\sa\statistics\migration%20wohnraum%20staatsangehoerigkeit%20v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tx1"/>
            </a:solidFill>
            <a:ln>
              <a:noFill/>
            </a:ln>
            <a:effectLst/>
          </c:spPr>
          <c:invertIfNegative val="0"/>
          <c:dPt>
            <c:idx val="9"/>
            <c:invertIfNegative val="0"/>
            <c:bubble3D val="0"/>
            <c:spPr>
              <a:solidFill>
                <a:srgbClr val="FF0000"/>
              </a:solidFill>
              <a:ln>
                <a:noFill/>
              </a:ln>
              <a:effectLst/>
            </c:spPr>
            <c:extLst>
              <c:ext xmlns:c16="http://schemas.microsoft.com/office/drawing/2014/chart" uri="{C3380CC4-5D6E-409C-BE32-E72D297353CC}">
                <c16:uniqueId val="{00000000-7DDA-4CF8-9B64-6565F13B7D25}"/>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Tabelle1!$A$2:$A$12</c:f>
              <c:strCache>
                <c:ptCount val="11"/>
                <c:pt idx="0">
                  <c:v>Ex-Jugoslawien</c:v>
                </c:pt>
                <c:pt idx="1">
                  <c:v>Sri Lanka</c:v>
                </c:pt>
                <c:pt idx="2">
                  <c:v>Türkei</c:v>
                </c:pt>
                <c:pt idx="3">
                  <c:v>Portugal</c:v>
                </c:pt>
                <c:pt idx="4">
                  <c:v>Spanien</c:v>
                </c:pt>
                <c:pt idx="5">
                  <c:v>Italien</c:v>
                </c:pt>
                <c:pt idx="6">
                  <c:v>sonstige</c:v>
                </c:pt>
                <c:pt idx="7">
                  <c:v>übriges Europa</c:v>
                </c:pt>
                <c:pt idx="8">
                  <c:v>sonstige EU-Länder</c:v>
                </c:pt>
                <c:pt idx="9">
                  <c:v>Schweiz</c:v>
                </c:pt>
                <c:pt idx="10">
                  <c:v>Deutschland</c:v>
                </c:pt>
              </c:strCache>
            </c:strRef>
          </c:cat>
          <c:val>
            <c:numRef>
              <c:f>Tabelle1!$B$2:$B$12</c:f>
              <c:numCache>
                <c:formatCode>0.0</c:formatCode>
                <c:ptCount val="11"/>
                <c:pt idx="0">
                  <c:v>20.7</c:v>
                </c:pt>
                <c:pt idx="1">
                  <c:v>20.9</c:v>
                </c:pt>
                <c:pt idx="2">
                  <c:v>21</c:v>
                </c:pt>
                <c:pt idx="3">
                  <c:v>25.3</c:v>
                </c:pt>
                <c:pt idx="4">
                  <c:v>28.2</c:v>
                </c:pt>
                <c:pt idx="5">
                  <c:v>31</c:v>
                </c:pt>
                <c:pt idx="6">
                  <c:v>33.799999999999997</c:v>
                </c:pt>
                <c:pt idx="7">
                  <c:v>36.200000000000003</c:v>
                </c:pt>
                <c:pt idx="8">
                  <c:v>45.4</c:v>
                </c:pt>
                <c:pt idx="9">
                  <c:v>47.4</c:v>
                </c:pt>
                <c:pt idx="10">
                  <c:v>47.5</c:v>
                </c:pt>
              </c:numCache>
            </c:numRef>
          </c:val>
          <c:extLst>
            <c:ext xmlns:c16="http://schemas.microsoft.com/office/drawing/2014/chart" uri="{C3380CC4-5D6E-409C-BE32-E72D297353CC}">
              <c16:uniqueId val="{00000000-1309-44DD-8F6E-4725D36111ED}"/>
            </c:ext>
          </c:extLst>
        </c:ser>
        <c:dLbls>
          <c:showLegendKey val="0"/>
          <c:showVal val="0"/>
          <c:showCatName val="0"/>
          <c:showSerName val="0"/>
          <c:showPercent val="0"/>
          <c:showBubbleSize val="0"/>
        </c:dLbls>
        <c:gapWidth val="182"/>
        <c:axId val="83317120"/>
        <c:axId val="83318656"/>
      </c:barChart>
      <c:catAx>
        <c:axId val="83317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e-DE"/>
          </a:p>
        </c:txPr>
        <c:crossAx val="83318656"/>
        <c:crosses val="autoZero"/>
        <c:auto val="1"/>
        <c:lblAlgn val="ctr"/>
        <c:lblOffset val="100"/>
        <c:noMultiLvlLbl val="0"/>
      </c:catAx>
      <c:valAx>
        <c:axId val="83318656"/>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e-DE"/>
          </a:p>
        </c:txPr>
        <c:crossAx val="8331712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C65C82-EB92-4B70-BAB3-CD9F2B38B112}"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de-CH"/>
        </a:p>
      </dgm:t>
    </dgm:pt>
    <dgm:pt modelId="{F3330010-9C6D-4B49-8560-C6B3CE21FB6E}">
      <dgm:prSet phldrT="[Text]"/>
      <dgm:spPr/>
      <dgm:t>
        <a:bodyPr/>
        <a:lstStyle/>
        <a:p>
          <a:r>
            <a:rPr lang="de-CH" dirty="0"/>
            <a:t>Hochqualifizierte mit Migrationshintergrund</a:t>
          </a:r>
        </a:p>
      </dgm:t>
    </dgm:pt>
    <dgm:pt modelId="{96D40D07-2915-4ACB-8C2D-B28479CBC9E7}" type="parTrans" cxnId="{8B5892DB-37E5-4D63-95DC-F7A5DB091BB1}">
      <dgm:prSet/>
      <dgm:spPr/>
      <dgm:t>
        <a:bodyPr/>
        <a:lstStyle/>
        <a:p>
          <a:endParaRPr lang="de-CH"/>
        </a:p>
      </dgm:t>
    </dgm:pt>
    <dgm:pt modelId="{B8EFFC1D-F109-4D20-90B3-FA69B35F9FD6}" type="sibTrans" cxnId="{8B5892DB-37E5-4D63-95DC-F7A5DB091BB1}">
      <dgm:prSet/>
      <dgm:spPr/>
      <dgm:t>
        <a:bodyPr/>
        <a:lstStyle/>
        <a:p>
          <a:endParaRPr lang="de-CH"/>
        </a:p>
      </dgm:t>
    </dgm:pt>
    <dgm:pt modelId="{E6774817-8EAD-4023-B50B-23B2DADD060C}">
      <dgm:prSet phldrT="[Text]"/>
      <dgm:spPr/>
      <dgm:t>
        <a:bodyPr/>
        <a:lstStyle/>
        <a:p>
          <a:r>
            <a:rPr lang="de-CH" dirty="0" err="1"/>
            <a:t>AusländerInnen</a:t>
          </a:r>
          <a:endParaRPr lang="de-CH" dirty="0"/>
        </a:p>
      </dgm:t>
    </dgm:pt>
    <dgm:pt modelId="{6E370BAE-1273-4CEF-AEAC-7BF88F9F5E8C}" type="parTrans" cxnId="{4E3993A7-2217-4399-92EE-4AC83DFD58F0}">
      <dgm:prSet/>
      <dgm:spPr/>
      <dgm:t>
        <a:bodyPr/>
        <a:lstStyle/>
        <a:p>
          <a:endParaRPr lang="de-CH"/>
        </a:p>
      </dgm:t>
    </dgm:pt>
    <dgm:pt modelId="{BBF53AEA-0FCE-4924-853A-9AF6B3DD77EF}" type="sibTrans" cxnId="{4E3993A7-2217-4399-92EE-4AC83DFD58F0}">
      <dgm:prSet/>
      <dgm:spPr/>
      <dgm:t>
        <a:bodyPr/>
        <a:lstStyle/>
        <a:p>
          <a:endParaRPr lang="de-CH"/>
        </a:p>
      </dgm:t>
    </dgm:pt>
    <dgm:pt modelId="{5493D782-A867-4C61-867B-A85D082F6FA4}">
      <dgm:prSet phldrT="[Text]"/>
      <dgm:spPr/>
      <dgm:t>
        <a:bodyPr/>
        <a:lstStyle/>
        <a:p>
          <a:r>
            <a:rPr lang="de-CH" dirty="0"/>
            <a:t>BildungsausländerInnen</a:t>
          </a:r>
        </a:p>
      </dgm:t>
    </dgm:pt>
    <dgm:pt modelId="{6258D1D4-8F0E-41DF-8C1A-FAAD3336F345}" type="parTrans" cxnId="{F9466667-401F-4E62-A263-95F5F54143D1}">
      <dgm:prSet/>
      <dgm:spPr/>
      <dgm:t>
        <a:bodyPr/>
        <a:lstStyle/>
        <a:p>
          <a:endParaRPr lang="de-CH"/>
        </a:p>
      </dgm:t>
    </dgm:pt>
    <dgm:pt modelId="{C633370B-9F1F-481D-BB2A-75E07BBE7133}" type="sibTrans" cxnId="{F9466667-401F-4E62-A263-95F5F54143D1}">
      <dgm:prSet/>
      <dgm:spPr/>
      <dgm:t>
        <a:bodyPr/>
        <a:lstStyle/>
        <a:p>
          <a:endParaRPr lang="de-CH"/>
        </a:p>
      </dgm:t>
    </dgm:pt>
    <dgm:pt modelId="{93463D64-A81D-47CB-A65C-5D4FF082ED63}">
      <dgm:prSet phldrT="[Text]"/>
      <dgm:spPr/>
      <dgm:t>
        <a:bodyPr/>
        <a:lstStyle/>
        <a:p>
          <a:r>
            <a:rPr lang="de-CH" dirty="0"/>
            <a:t>BildungsinländerInnen*</a:t>
          </a:r>
        </a:p>
        <a:p>
          <a:r>
            <a:rPr lang="de-CH" dirty="0"/>
            <a:t>* Ausnahme: BildungsinländerInnen ohne Migrations-hintergrund</a:t>
          </a:r>
        </a:p>
      </dgm:t>
    </dgm:pt>
    <dgm:pt modelId="{3EB6A070-DFC8-4EA5-A78E-AD3EEEBDAA6D}" type="parTrans" cxnId="{1ED28F6E-6192-4299-9FC4-B3B3CD9B317E}">
      <dgm:prSet/>
      <dgm:spPr/>
      <dgm:t>
        <a:bodyPr/>
        <a:lstStyle/>
        <a:p>
          <a:endParaRPr lang="de-CH"/>
        </a:p>
      </dgm:t>
    </dgm:pt>
    <dgm:pt modelId="{E947C573-B165-4691-ACFD-32314F1AA8DF}" type="sibTrans" cxnId="{1ED28F6E-6192-4299-9FC4-B3B3CD9B317E}">
      <dgm:prSet/>
      <dgm:spPr/>
      <dgm:t>
        <a:bodyPr/>
        <a:lstStyle/>
        <a:p>
          <a:endParaRPr lang="de-CH"/>
        </a:p>
      </dgm:t>
    </dgm:pt>
    <dgm:pt modelId="{5BEC6F61-6FDB-4336-A9FD-9AE08A4920C3}">
      <dgm:prSet phldrT="[Text]"/>
      <dgm:spPr/>
      <dgm:t>
        <a:bodyPr/>
        <a:lstStyle/>
        <a:p>
          <a:r>
            <a:rPr lang="de-CH" dirty="0" err="1"/>
            <a:t>SchweizerInnen</a:t>
          </a:r>
          <a:endParaRPr lang="de-CH" dirty="0"/>
        </a:p>
      </dgm:t>
    </dgm:pt>
    <dgm:pt modelId="{F72E08EF-A70B-4FCE-8BB3-19D4C25D95C1}" type="parTrans" cxnId="{82D31691-8C0C-4FCB-858C-39C426FC5340}">
      <dgm:prSet/>
      <dgm:spPr/>
      <dgm:t>
        <a:bodyPr/>
        <a:lstStyle/>
        <a:p>
          <a:endParaRPr lang="de-CH"/>
        </a:p>
      </dgm:t>
    </dgm:pt>
    <dgm:pt modelId="{D9BB3EA7-A110-488A-B064-3573FAD36C4E}" type="sibTrans" cxnId="{82D31691-8C0C-4FCB-858C-39C426FC5340}">
      <dgm:prSet/>
      <dgm:spPr/>
      <dgm:t>
        <a:bodyPr/>
        <a:lstStyle/>
        <a:p>
          <a:endParaRPr lang="de-CH"/>
        </a:p>
      </dgm:t>
    </dgm:pt>
    <dgm:pt modelId="{0497D102-E365-4A6B-95A2-1E06138B1CFF}" type="pres">
      <dgm:prSet presAssocID="{07C65C82-EB92-4B70-BAB3-CD9F2B38B112}" presName="diagram" presStyleCnt="0">
        <dgm:presLayoutVars>
          <dgm:chPref val="1"/>
          <dgm:dir/>
          <dgm:animOne val="branch"/>
          <dgm:animLvl val="lvl"/>
          <dgm:resizeHandles val="exact"/>
        </dgm:presLayoutVars>
      </dgm:prSet>
      <dgm:spPr/>
    </dgm:pt>
    <dgm:pt modelId="{639A739B-15A9-4153-9D20-B40DF97E2C62}" type="pres">
      <dgm:prSet presAssocID="{F3330010-9C6D-4B49-8560-C6B3CE21FB6E}" presName="root1" presStyleCnt="0"/>
      <dgm:spPr/>
    </dgm:pt>
    <dgm:pt modelId="{A25ED6BD-8636-439F-BE0A-1356E768855B}" type="pres">
      <dgm:prSet presAssocID="{F3330010-9C6D-4B49-8560-C6B3CE21FB6E}" presName="LevelOneTextNode" presStyleLbl="node0" presStyleIdx="0" presStyleCnt="1" custScaleY="157063">
        <dgm:presLayoutVars>
          <dgm:chPref val="3"/>
        </dgm:presLayoutVars>
      </dgm:prSet>
      <dgm:spPr/>
    </dgm:pt>
    <dgm:pt modelId="{57623EC6-5255-4569-B0B5-552FE5BBD500}" type="pres">
      <dgm:prSet presAssocID="{F3330010-9C6D-4B49-8560-C6B3CE21FB6E}" presName="level2hierChild" presStyleCnt="0"/>
      <dgm:spPr/>
    </dgm:pt>
    <dgm:pt modelId="{EACE16AC-827B-47D3-BD95-C5FBE81CAEB1}" type="pres">
      <dgm:prSet presAssocID="{6E370BAE-1273-4CEF-AEAC-7BF88F9F5E8C}" presName="conn2-1" presStyleLbl="parChTrans1D2" presStyleIdx="0" presStyleCnt="2"/>
      <dgm:spPr/>
    </dgm:pt>
    <dgm:pt modelId="{78618733-820B-448E-8ABA-9F6882DB5E53}" type="pres">
      <dgm:prSet presAssocID="{6E370BAE-1273-4CEF-AEAC-7BF88F9F5E8C}" presName="connTx" presStyleLbl="parChTrans1D2" presStyleIdx="0" presStyleCnt="2"/>
      <dgm:spPr/>
    </dgm:pt>
    <dgm:pt modelId="{BEAE25F1-FDEA-417B-8481-771EB28881FE}" type="pres">
      <dgm:prSet presAssocID="{E6774817-8EAD-4023-B50B-23B2DADD060C}" presName="root2" presStyleCnt="0"/>
      <dgm:spPr/>
    </dgm:pt>
    <dgm:pt modelId="{A7CEA062-3FA0-4D25-8669-370FC7072F92}" type="pres">
      <dgm:prSet presAssocID="{E6774817-8EAD-4023-B50B-23B2DADD060C}" presName="LevelTwoTextNode" presStyleLbl="node2" presStyleIdx="0" presStyleCnt="2" custScaleY="160151">
        <dgm:presLayoutVars>
          <dgm:chPref val="3"/>
        </dgm:presLayoutVars>
      </dgm:prSet>
      <dgm:spPr/>
    </dgm:pt>
    <dgm:pt modelId="{1BE144E8-6241-4E86-A445-5F4D0FE225C7}" type="pres">
      <dgm:prSet presAssocID="{E6774817-8EAD-4023-B50B-23B2DADD060C}" presName="level3hierChild" presStyleCnt="0"/>
      <dgm:spPr/>
    </dgm:pt>
    <dgm:pt modelId="{92ECE970-FCFE-49FC-AA72-F3D1B473F7A3}" type="pres">
      <dgm:prSet presAssocID="{6258D1D4-8F0E-41DF-8C1A-FAAD3336F345}" presName="conn2-1" presStyleLbl="parChTrans1D3" presStyleIdx="0" presStyleCnt="2"/>
      <dgm:spPr/>
    </dgm:pt>
    <dgm:pt modelId="{730C3B1C-F049-4423-BFBD-7ABF526A9C2C}" type="pres">
      <dgm:prSet presAssocID="{6258D1D4-8F0E-41DF-8C1A-FAAD3336F345}" presName="connTx" presStyleLbl="parChTrans1D3" presStyleIdx="0" presStyleCnt="2"/>
      <dgm:spPr/>
    </dgm:pt>
    <dgm:pt modelId="{C3951879-ADA0-41B3-820C-BF0E8D2BC122}" type="pres">
      <dgm:prSet presAssocID="{5493D782-A867-4C61-867B-A85D082F6FA4}" presName="root2" presStyleCnt="0"/>
      <dgm:spPr/>
    </dgm:pt>
    <dgm:pt modelId="{1978D795-3FC6-4AED-B751-7071E77A2FCF}" type="pres">
      <dgm:prSet presAssocID="{5493D782-A867-4C61-867B-A85D082F6FA4}" presName="LevelTwoTextNode" presStyleLbl="node3" presStyleIdx="0" presStyleCnt="2" custScaleY="153133">
        <dgm:presLayoutVars>
          <dgm:chPref val="3"/>
        </dgm:presLayoutVars>
      </dgm:prSet>
      <dgm:spPr/>
    </dgm:pt>
    <dgm:pt modelId="{DA745893-34EF-4320-B35F-D0218C895597}" type="pres">
      <dgm:prSet presAssocID="{5493D782-A867-4C61-867B-A85D082F6FA4}" presName="level3hierChild" presStyleCnt="0"/>
      <dgm:spPr/>
    </dgm:pt>
    <dgm:pt modelId="{7E317185-756E-4D31-9958-92E70D8C78D0}" type="pres">
      <dgm:prSet presAssocID="{3EB6A070-DFC8-4EA5-A78E-AD3EEEBDAA6D}" presName="conn2-1" presStyleLbl="parChTrans1D3" presStyleIdx="1" presStyleCnt="2"/>
      <dgm:spPr/>
    </dgm:pt>
    <dgm:pt modelId="{08AEBBF4-B99F-4788-B4E2-A49AC44DF0F8}" type="pres">
      <dgm:prSet presAssocID="{3EB6A070-DFC8-4EA5-A78E-AD3EEEBDAA6D}" presName="connTx" presStyleLbl="parChTrans1D3" presStyleIdx="1" presStyleCnt="2"/>
      <dgm:spPr/>
    </dgm:pt>
    <dgm:pt modelId="{23B581BB-4700-4954-8749-5E389B8FFE48}" type="pres">
      <dgm:prSet presAssocID="{93463D64-A81D-47CB-A65C-5D4FF082ED63}" presName="root2" presStyleCnt="0"/>
      <dgm:spPr/>
    </dgm:pt>
    <dgm:pt modelId="{2C8F78E5-EF2B-4DE8-A4FD-6C9E96014FFE}" type="pres">
      <dgm:prSet presAssocID="{93463D64-A81D-47CB-A65C-5D4FF082ED63}" presName="LevelTwoTextNode" presStyleLbl="node3" presStyleIdx="1" presStyleCnt="2" custScaleY="168427">
        <dgm:presLayoutVars>
          <dgm:chPref val="3"/>
        </dgm:presLayoutVars>
      </dgm:prSet>
      <dgm:spPr/>
    </dgm:pt>
    <dgm:pt modelId="{AB5FC611-1CCB-41CD-8504-6F857B8A04F6}" type="pres">
      <dgm:prSet presAssocID="{93463D64-A81D-47CB-A65C-5D4FF082ED63}" presName="level3hierChild" presStyleCnt="0"/>
      <dgm:spPr/>
    </dgm:pt>
    <dgm:pt modelId="{D4679063-7D8C-4E6A-AFCC-7EBD26E4D1E7}" type="pres">
      <dgm:prSet presAssocID="{F72E08EF-A70B-4FCE-8BB3-19D4C25D95C1}" presName="conn2-1" presStyleLbl="parChTrans1D2" presStyleIdx="1" presStyleCnt="2"/>
      <dgm:spPr/>
    </dgm:pt>
    <dgm:pt modelId="{D4827001-2567-4D29-BE5E-5066FE623F83}" type="pres">
      <dgm:prSet presAssocID="{F72E08EF-A70B-4FCE-8BB3-19D4C25D95C1}" presName="connTx" presStyleLbl="parChTrans1D2" presStyleIdx="1" presStyleCnt="2"/>
      <dgm:spPr/>
    </dgm:pt>
    <dgm:pt modelId="{7265E14B-D363-4E8D-8E92-B3746F1C742E}" type="pres">
      <dgm:prSet presAssocID="{5BEC6F61-6FDB-4336-A9FD-9AE08A4920C3}" presName="root2" presStyleCnt="0"/>
      <dgm:spPr/>
    </dgm:pt>
    <dgm:pt modelId="{F9B6FDF2-1D4B-43B6-9E06-214F4AD2A1D9}" type="pres">
      <dgm:prSet presAssocID="{5BEC6F61-6FDB-4336-A9FD-9AE08A4920C3}" presName="LevelTwoTextNode" presStyleLbl="node2" presStyleIdx="1" presStyleCnt="2" custScaleY="166869">
        <dgm:presLayoutVars>
          <dgm:chPref val="3"/>
        </dgm:presLayoutVars>
      </dgm:prSet>
      <dgm:spPr/>
    </dgm:pt>
    <dgm:pt modelId="{4D1D8C58-5FCB-43D0-AB1C-819FEF16977C}" type="pres">
      <dgm:prSet presAssocID="{5BEC6F61-6FDB-4336-A9FD-9AE08A4920C3}" presName="level3hierChild" presStyleCnt="0"/>
      <dgm:spPr/>
    </dgm:pt>
  </dgm:ptLst>
  <dgm:cxnLst>
    <dgm:cxn modelId="{05725F10-28D3-494C-A612-B331DA2D9945}" type="presOf" srcId="{F72E08EF-A70B-4FCE-8BB3-19D4C25D95C1}" destId="{D4827001-2567-4D29-BE5E-5066FE623F83}" srcOrd="1" destOrd="0" presId="urn:microsoft.com/office/officeart/2005/8/layout/hierarchy2"/>
    <dgm:cxn modelId="{40E98329-B601-4D23-908F-0A64FD0A90E3}" type="presOf" srcId="{3EB6A070-DFC8-4EA5-A78E-AD3EEEBDAA6D}" destId="{08AEBBF4-B99F-4788-B4E2-A49AC44DF0F8}" srcOrd="1" destOrd="0" presId="urn:microsoft.com/office/officeart/2005/8/layout/hierarchy2"/>
    <dgm:cxn modelId="{399DE436-00A5-4543-A730-518D89B8021C}" type="presOf" srcId="{3EB6A070-DFC8-4EA5-A78E-AD3EEEBDAA6D}" destId="{7E317185-756E-4D31-9958-92E70D8C78D0}" srcOrd="0" destOrd="0" presId="urn:microsoft.com/office/officeart/2005/8/layout/hierarchy2"/>
    <dgm:cxn modelId="{F9466667-401F-4E62-A263-95F5F54143D1}" srcId="{E6774817-8EAD-4023-B50B-23B2DADD060C}" destId="{5493D782-A867-4C61-867B-A85D082F6FA4}" srcOrd="0" destOrd="0" parTransId="{6258D1D4-8F0E-41DF-8C1A-FAAD3336F345}" sibTransId="{C633370B-9F1F-481D-BB2A-75E07BBE7133}"/>
    <dgm:cxn modelId="{945EC04C-D299-4EA3-9460-ABFB82CD8587}" type="presOf" srcId="{5493D782-A867-4C61-867B-A85D082F6FA4}" destId="{1978D795-3FC6-4AED-B751-7071E77A2FCF}" srcOrd="0" destOrd="0" presId="urn:microsoft.com/office/officeart/2005/8/layout/hierarchy2"/>
    <dgm:cxn modelId="{37208A4D-5082-4776-B776-0774ACAD6FBD}" type="presOf" srcId="{93463D64-A81D-47CB-A65C-5D4FF082ED63}" destId="{2C8F78E5-EF2B-4DE8-A4FD-6C9E96014FFE}" srcOrd="0" destOrd="0" presId="urn:microsoft.com/office/officeart/2005/8/layout/hierarchy2"/>
    <dgm:cxn modelId="{1ED28F6E-6192-4299-9FC4-B3B3CD9B317E}" srcId="{E6774817-8EAD-4023-B50B-23B2DADD060C}" destId="{93463D64-A81D-47CB-A65C-5D4FF082ED63}" srcOrd="1" destOrd="0" parTransId="{3EB6A070-DFC8-4EA5-A78E-AD3EEEBDAA6D}" sibTransId="{E947C573-B165-4691-ACFD-32314F1AA8DF}"/>
    <dgm:cxn modelId="{8795A858-C1E5-4F66-A034-988936EF5E3B}" type="presOf" srcId="{6E370BAE-1273-4CEF-AEAC-7BF88F9F5E8C}" destId="{EACE16AC-827B-47D3-BD95-C5FBE81CAEB1}" srcOrd="0" destOrd="0" presId="urn:microsoft.com/office/officeart/2005/8/layout/hierarchy2"/>
    <dgm:cxn modelId="{F2D08382-98DB-495A-A4FF-114F07F1C46B}" type="presOf" srcId="{6E370BAE-1273-4CEF-AEAC-7BF88F9F5E8C}" destId="{78618733-820B-448E-8ABA-9F6882DB5E53}" srcOrd="1" destOrd="0" presId="urn:microsoft.com/office/officeart/2005/8/layout/hierarchy2"/>
    <dgm:cxn modelId="{3F8F468F-4CF5-43FB-AF76-56A95D243E84}" type="presOf" srcId="{E6774817-8EAD-4023-B50B-23B2DADD060C}" destId="{A7CEA062-3FA0-4D25-8669-370FC7072F92}" srcOrd="0" destOrd="0" presId="urn:microsoft.com/office/officeart/2005/8/layout/hierarchy2"/>
    <dgm:cxn modelId="{82D31691-8C0C-4FCB-858C-39C426FC5340}" srcId="{F3330010-9C6D-4B49-8560-C6B3CE21FB6E}" destId="{5BEC6F61-6FDB-4336-A9FD-9AE08A4920C3}" srcOrd="1" destOrd="0" parTransId="{F72E08EF-A70B-4FCE-8BB3-19D4C25D95C1}" sibTransId="{D9BB3EA7-A110-488A-B064-3573FAD36C4E}"/>
    <dgm:cxn modelId="{6C93BC95-E9F4-4F97-AE7D-40B884DC0397}" type="presOf" srcId="{F3330010-9C6D-4B49-8560-C6B3CE21FB6E}" destId="{A25ED6BD-8636-439F-BE0A-1356E768855B}" srcOrd="0" destOrd="0" presId="urn:microsoft.com/office/officeart/2005/8/layout/hierarchy2"/>
    <dgm:cxn modelId="{4E3993A7-2217-4399-92EE-4AC83DFD58F0}" srcId="{F3330010-9C6D-4B49-8560-C6B3CE21FB6E}" destId="{E6774817-8EAD-4023-B50B-23B2DADD060C}" srcOrd="0" destOrd="0" parTransId="{6E370BAE-1273-4CEF-AEAC-7BF88F9F5E8C}" sibTransId="{BBF53AEA-0FCE-4924-853A-9AF6B3DD77EF}"/>
    <dgm:cxn modelId="{45DBA9AC-0061-4AD5-B6B9-59CE7FAFE688}" type="presOf" srcId="{5BEC6F61-6FDB-4336-A9FD-9AE08A4920C3}" destId="{F9B6FDF2-1D4B-43B6-9E06-214F4AD2A1D9}" srcOrd="0" destOrd="0" presId="urn:microsoft.com/office/officeart/2005/8/layout/hierarchy2"/>
    <dgm:cxn modelId="{E65EB0B1-9CD7-46DD-908C-2C753305E0BA}" type="presOf" srcId="{07C65C82-EB92-4B70-BAB3-CD9F2B38B112}" destId="{0497D102-E365-4A6B-95A2-1E06138B1CFF}" srcOrd="0" destOrd="0" presId="urn:microsoft.com/office/officeart/2005/8/layout/hierarchy2"/>
    <dgm:cxn modelId="{4B0D6AC5-D302-4A99-A31F-4BD23D3EE8BE}" type="presOf" srcId="{F72E08EF-A70B-4FCE-8BB3-19D4C25D95C1}" destId="{D4679063-7D8C-4E6A-AFCC-7EBD26E4D1E7}" srcOrd="0" destOrd="0" presId="urn:microsoft.com/office/officeart/2005/8/layout/hierarchy2"/>
    <dgm:cxn modelId="{8B5892DB-37E5-4D63-95DC-F7A5DB091BB1}" srcId="{07C65C82-EB92-4B70-BAB3-CD9F2B38B112}" destId="{F3330010-9C6D-4B49-8560-C6B3CE21FB6E}" srcOrd="0" destOrd="0" parTransId="{96D40D07-2915-4ACB-8C2D-B28479CBC9E7}" sibTransId="{B8EFFC1D-F109-4D20-90B3-FA69B35F9FD6}"/>
    <dgm:cxn modelId="{46A2A7E6-A2ED-4943-9779-790BEB64301E}" type="presOf" srcId="{6258D1D4-8F0E-41DF-8C1A-FAAD3336F345}" destId="{730C3B1C-F049-4423-BFBD-7ABF526A9C2C}" srcOrd="1" destOrd="0" presId="urn:microsoft.com/office/officeart/2005/8/layout/hierarchy2"/>
    <dgm:cxn modelId="{A4EC1EF0-4E87-4F19-9059-6000FA07D350}" type="presOf" srcId="{6258D1D4-8F0E-41DF-8C1A-FAAD3336F345}" destId="{92ECE970-FCFE-49FC-AA72-F3D1B473F7A3}" srcOrd="0" destOrd="0" presId="urn:microsoft.com/office/officeart/2005/8/layout/hierarchy2"/>
    <dgm:cxn modelId="{B4797A2E-D39B-44A8-B459-6E2F297305A9}" type="presParOf" srcId="{0497D102-E365-4A6B-95A2-1E06138B1CFF}" destId="{639A739B-15A9-4153-9D20-B40DF97E2C62}" srcOrd="0" destOrd="0" presId="urn:microsoft.com/office/officeart/2005/8/layout/hierarchy2"/>
    <dgm:cxn modelId="{51ABB606-D26F-426B-8372-D82391FA8C40}" type="presParOf" srcId="{639A739B-15A9-4153-9D20-B40DF97E2C62}" destId="{A25ED6BD-8636-439F-BE0A-1356E768855B}" srcOrd="0" destOrd="0" presId="urn:microsoft.com/office/officeart/2005/8/layout/hierarchy2"/>
    <dgm:cxn modelId="{0E80C728-1AA0-4CDF-96A6-255416E4AAF1}" type="presParOf" srcId="{639A739B-15A9-4153-9D20-B40DF97E2C62}" destId="{57623EC6-5255-4569-B0B5-552FE5BBD500}" srcOrd="1" destOrd="0" presId="urn:microsoft.com/office/officeart/2005/8/layout/hierarchy2"/>
    <dgm:cxn modelId="{8E303A12-8CCE-4398-A4FB-F35C51983FF6}" type="presParOf" srcId="{57623EC6-5255-4569-B0B5-552FE5BBD500}" destId="{EACE16AC-827B-47D3-BD95-C5FBE81CAEB1}" srcOrd="0" destOrd="0" presId="urn:microsoft.com/office/officeart/2005/8/layout/hierarchy2"/>
    <dgm:cxn modelId="{52C62A01-7027-4D0C-B22E-F3FA9A680B3C}" type="presParOf" srcId="{EACE16AC-827B-47D3-BD95-C5FBE81CAEB1}" destId="{78618733-820B-448E-8ABA-9F6882DB5E53}" srcOrd="0" destOrd="0" presId="urn:microsoft.com/office/officeart/2005/8/layout/hierarchy2"/>
    <dgm:cxn modelId="{29085EA5-9227-4796-8E78-D572BBDC35C1}" type="presParOf" srcId="{57623EC6-5255-4569-B0B5-552FE5BBD500}" destId="{BEAE25F1-FDEA-417B-8481-771EB28881FE}" srcOrd="1" destOrd="0" presId="urn:microsoft.com/office/officeart/2005/8/layout/hierarchy2"/>
    <dgm:cxn modelId="{7AB35CA9-8CC3-4C68-9D87-516D605E9513}" type="presParOf" srcId="{BEAE25F1-FDEA-417B-8481-771EB28881FE}" destId="{A7CEA062-3FA0-4D25-8669-370FC7072F92}" srcOrd="0" destOrd="0" presId="urn:microsoft.com/office/officeart/2005/8/layout/hierarchy2"/>
    <dgm:cxn modelId="{BBDAE879-276C-4CDA-B8C1-3876421071C6}" type="presParOf" srcId="{BEAE25F1-FDEA-417B-8481-771EB28881FE}" destId="{1BE144E8-6241-4E86-A445-5F4D0FE225C7}" srcOrd="1" destOrd="0" presId="urn:microsoft.com/office/officeart/2005/8/layout/hierarchy2"/>
    <dgm:cxn modelId="{24DA0524-7688-4864-BEA3-6460F718797A}" type="presParOf" srcId="{1BE144E8-6241-4E86-A445-5F4D0FE225C7}" destId="{92ECE970-FCFE-49FC-AA72-F3D1B473F7A3}" srcOrd="0" destOrd="0" presId="urn:microsoft.com/office/officeart/2005/8/layout/hierarchy2"/>
    <dgm:cxn modelId="{EB377C06-9391-43AB-A788-2B65E2DFFC7E}" type="presParOf" srcId="{92ECE970-FCFE-49FC-AA72-F3D1B473F7A3}" destId="{730C3B1C-F049-4423-BFBD-7ABF526A9C2C}" srcOrd="0" destOrd="0" presId="urn:microsoft.com/office/officeart/2005/8/layout/hierarchy2"/>
    <dgm:cxn modelId="{8533818A-87BA-4F8B-B575-44A97D2CE5F3}" type="presParOf" srcId="{1BE144E8-6241-4E86-A445-5F4D0FE225C7}" destId="{C3951879-ADA0-41B3-820C-BF0E8D2BC122}" srcOrd="1" destOrd="0" presId="urn:microsoft.com/office/officeart/2005/8/layout/hierarchy2"/>
    <dgm:cxn modelId="{411B2632-DD5B-4EE4-AE76-7242D62AE885}" type="presParOf" srcId="{C3951879-ADA0-41B3-820C-BF0E8D2BC122}" destId="{1978D795-3FC6-4AED-B751-7071E77A2FCF}" srcOrd="0" destOrd="0" presId="urn:microsoft.com/office/officeart/2005/8/layout/hierarchy2"/>
    <dgm:cxn modelId="{67BE898F-F013-4418-969A-66ABB1F86437}" type="presParOf" srcId="{C3951879-ADA0-41B3-820C-BF0E8D2BC122}" destId="{DA745893-34EF-4320-B35F-D0218C895597}" srcOrd="1" destOrd="0" presId="urn:microsoft.com/office/officeart/2005/8/layout/hierarchy2"/>
    <dgm:cxn modelId="{601036B9-F684-4846-B1C6-1EE666FA1F80}" type="presParOf" srcId="{1BE144E8-6241-4E86-A445-5F4D0FE225C7}" destId="{7E317185-756E-4D31-9958-92E70D8C78D0}" srcOrd="2" destOrd="0" presId="urn:microsoft.com/office/officeart/2005/8/layout/hierarchy2"/>
    <dgm:cxn modelId="{F140A457-2907-467A-80CC-08B557EA729B}" type="presParOf" srcId="{7E317185-756E-4D31-9958-92E70D8C78D0}" destId="{08AEBBF4-B99F-4788-B4E2-A49AC44DF0F8}" srcOrd="0" destOrd="0" presId="urn:microsoft.com/office/officeart/2005/8/layout/hierarchy2"/>
    <dgm:cxn modelId="{DF67F762-2D8A-44F0-92CC-2678A32CAD6F}" type="presParOf" srcId="{1BE144E8-6241-4E86-A445-5F4D0FE225C7}" destId="{23B581BB-4700-4954-8749-5E389B8FFE48}" srcOrd="3" destOrd="0" presId="urn:microsoft.com/office/officeart/2005/8/layout/hierarchy2"/>
    <dgm:cxn modelId="{A23974DD-D649-442F-91B6-5872B66772CE}" type="presParOf" srcId="{23B581BB-4700-4954-8749-5E389B8FFE48}" destId="{2C8F78E5-EF2B-4DE8-A4FD-6C9E96014FFE}" srcOrd="0" destOrd="0" presId="urn:microsoft.com/office/officeart/2005/8/layout/hierarchy2"/>
    <dgm:cxn modelId="{D86545FE-39AE-4FEA-A1AB-F19481A00F5B}" type="presParOf" srcId="{23B581BB-4700-4954-8749-5E389B8FFE48}" destId="{AB5FC611-1CCB-41CD-8504-6F857B8A04F6}" srcOrd="1" destOrd="0" presId="urn:microsoft.com/office/officeart/2005/8/layout/hierarchy2"/>
    <dgm:cxn modelId="{4D7C30FE-0156-46D3-A443-3A6144FCA903}" type="presParOf" srcId="{57623EC6-5255-4569-B0B5-552FE5BBD500}" destId="{D4679063-7D8C-4E6A-AFCC-7EBD26E4D1E7}" srcOrd="2" destOrd="0" presId="urn:microsoft.com/office/officeart/2005/8/layout/hierarchy2"/>
    <dgm:cxn modelId="{0981E028-630E-432B-8C95-E80429B9CACA}" type="presParOf" srcId="{D4679063-7D8C-4E6A-AFCC-7EBD26E4D1E7}" destId="{D4827001-2567-4D29-BE5E-5066FE623F83}" srcOrd="0" destOrd="0" presId="urn:microsoft.com/office/officeart/2005/8/layout/hierarchy2"/>
    <dgm:cxn modelId="{93B62BC2-04D7-4AF1-BDCA-C7415E6F47FE}" type="presParOf" srcId="{57623EC6-5255-4569-B0B5-552FE5BBD500}" destId="{7265E14B-D363-4E8D-8E92-B3746F1C742E}" srcOrd="3" destOrd="0" presId="urn:microsoft.com/office/officeart/2005/8/layout/hierarchy2"/>
    <dgm:cxn modelId="{9C50A93B-36F8-4E80-81EC-BE56D4F9EEB3}" type="presParOf" srcId="{7265E14B-D363-4E8D-8E92-B3746F1C742E}" destId="{F9B6FDF2-1D4B-43B6-9E06-214F4AD2A1D9}" srcOrd="0" destOrd="0" presId="urn:microsoft.com/office/officeart/2005/8/layout/hierarchy2"/>
    <dgm:cxn modelId="{EE0FC939-196D-461E-9662-C8BB26967E8A}" type="presParOf" srcId="{7265E14B-D363-4E8D-8E92-B3746F1C742E}" destId="{4D1D8C58-5FCB-43D0-AB1C-819FEF16977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ED6BD-8636-439F-BE0A-1356E768855B}">
      <dsp:nvSpPr>
        <dsp:cNvPr id="0" name=""/>
        <dsp:cNvSpPr/>
      </dsp:nvSpPr>
      <dsp:spPr>
        <a:xfrm>
          <a:off x="2896" y="3063588"/>
          <a:ext cx="2281753" cy="179189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CH" sz="1600" kern="1200" dirty="0"/>
            <a:t>Hochqualifizierte mit Migrationshintergrund</a:t>
          </a:r>
        </a:p>
      </dsp:txBody>
      <dsp:txXfrm>
        <a:off x="55379" y="3116071"/>
        <a:ext cx="2176787" cy="1686929"/>
      </dsp:txXfrm>
    </dsp:sp>
    <dsp:sp modelId="{EACE16AC-827B-47D3-BD95-C5FBE81CAEB1}">
      <dsp:nvSpPr>
        <dsp:cNvPr id="0" name=""/>
        <dsp:cNvSpPr/>
      </dsp:nvSpPr>
      <dsp:spPr>
        <a:xfrm rot="18680390">
          <a:off x="2050108" y="3425957"/>
          <a:ext cx="1381784" cy="29707"/>
        </a:xfrm>
        <a:custGeom>
          <a:avLst/>
          <a:gdLst/>
          <a:ahLst/>
          <a:cxnLst/>
          <a:rect l="0" t="0" r="0" b="0"/>
          <a:pathLst>
            <a:path>
              <a:moveTo>
                <a:pt x="0" y="14853"/>
              </a:moveTo>
              <a:lnTo>
                <a:pt x="1381784" y="1485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2706455" y="3406266"/>
        <a:ext cx="69089" cy="69089"/>
      </dsp:txXfrm>
    </dsp:sp>
    <dsp:sp modelId="{A7CEA062-3FA0-4D25-8669-370FC7072F92}">
      <dsp:nvSpPr>
        <dsp:cNvPr id="0" name=""/>
        <dsp:cNvSpPr/>
      </dsp:nvSpPr>
      <dsp:spPr>
        <a:xfrm>
          <a:off x="3197351" y="2008522"/>
          <a:ext cx="2281753" cy="182712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CH" sz="1600" kern="1200" dirty="0" err="1"/>
            <a:t>AusländerInnen</a:t>
          </a:r>
          <a:endParaRPr lang="de-CH" sz="1600" kern="1200" dirty="0"/>
        </a:p>
      </dsp:txBody>
      <dsp:txXfrm>
        <a:off x="3250866" y="2062037"/>
        <a:ext cx="2174723" cy="1720095"/>
      </dsp:txXfrm>
    </dsp:sp>
    <dsp:sp modelId="{92ECE970-FCFE-49FC-AA72-F3D1B473F7A3}">
      <dsp:nvSpPr>
        <dsp:cNvPr id="0" name=""/>
        <dsp:cNvSpPr/>
      </dsp:nvSpPr>
      <dsp:spPr>
        <a:xfrm rot="18665856">
          <a:off x="5241220" y="2384063"/>
          <a:ext cx="1388469" cy="29707"/>
        </a:xfrm>
        <a:custGeom>
          <a:avLst/>
          <a:gdLst/>
          <a:ahLst/>
          <a:cxnLst/>
          <a:rect l="0" t="0" r="0" b="0"/>
          <a:pathLst>
            <a:path>
              <a:moveTo>
                <a:pt x="0" y="14853"/>
              </a:moveTo>
              <a:lnTo>
                <a:pt x="1388469" y="14853"/>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900743" y="2364205"/>
        <a:ext cx="69423" cy="69423"/>
      </dsp:txXfrm>
    </dsp:sp>
    <dsp:sp modelId="{1978D795-3FC6-4AED-B751-7071E77A2FCF}">
      <dsp:nvSpPr>
        <dsp:cNvPr id="0" name=""/>
        <dsp:cNvSpPr/>
      </dsp:nvSpPr>
      <dsp:spPr>
        <a:xfrm>
          <a:off x="6391806" y="1002218"/>
          <a:ext cx="2281753" cy="174705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CH" sz="1600" kern="1200" dirty="0"/>
            <a:t>BildungsausländerInnen</a:t>
          </a:r>
        </a:p>
      </dsp:txBody>
      <dsp:txXfrm>
        <a:off x="6442976" y="1053388"/>
        <a:ext cx="2179413" cy="1644718"/>
      </dsp:txXfrm>
    </dsp:sp>
    <dsp:sp modelId="{7E317185-756E-4D31-9958-92E70D8C78D0}">
      <dsp:nvSpPr>
        <dsp:cNvPr id="0" name=""/>
        <dsp:cNvSpPr/>
      </dsp:nvSpPr>
      <dsp:spPr>
        <a:xfrm rot="2785189">
          <a:off x="5273472" y="3386779"/>
          <a:ext cx="1323966" cy="29707"/>
        </a:xfrm>
        <a:custGeom>
          <a:avLst/>
          <a:gdLst/>
          <a:ahLst/>
          <a:cxnLst/>
          <a:rect l="0" t="0" r="0" b="0"/>
          <a:pathLst>
            <a:path>
              <a:moveTo>
                <a:pt x="0" y="14853"/>
              </a:moveTo>
              <a:lnTo>
                <a:pt x="1323966" y="14853"/>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902356" y="3368534"/>
        <a:ext cx="66198" cy="66198"/>
      </dsp:txXfrm>
    </dsp:sp>
    <dsp:sp modelId="{2C8F78E5-EF2B-4DE8-A4FD-6C9E96014FFE}">
      <dsp:nvSpPr>
        <dsp:cNvPr id="0" name=""/>
        <dsp:cNvSpPr/>
      </dsp:nvSpPr>
      <dsp:spPr>
        <a:xfrm>
          <a:off x="6391806" y="2920408"/>
          <a:ext cx="2281753" cy="192154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CH" sz="1600" kern="1200" dirty="0"/>
            <a:t>BildungsinländerInnen*</a:t>
          </a:r>
        </a:p>
        <a:p>
          <a:pPr marL="0" lvl="0" indent="0" algn="ctr" defTabSz="711200">
            <a:lnSpc>
              <a:spcPct val="90000"/>
            </a:lnSpc>
            <a:spcBef>
              <a:spcPct val="0"/>
            </a:spcBef>
            <a:spcAft>
              <a:spcPct val="35000"/>
            </a:spcAft>
            <a:buNone/>
          </a:pPr>
          <a:r>
            <a:rPr lang="de-CH" sz="1600" kern="1200" dirty="0"/>
            <a:t>* Ausnahme: BildungsinländerInnen ohne Migrations-hintergrund</a:t>
          </a:r>
        </a:p>
      </dsp:txBody>
      <dsp:txXfrm>
        <a:off x="6448086" y="2976688"/>
        <a:ext cx="2169193" cy="1808984"/>
      </dsp:txXfrm>
    </dsp:sp>
    <dsp:sp modelId="{D4679063-7D8C-4E6A-AFCC-7EBD26E4D1E7}">
      <dsp:nvSpPr>
        <dsp:cNvPr id="0" name=""/>
        <dsp:cNvSpPr/>
      </dsp:nvSpPr>
      <dsp:spPr>
        <a:xfrm rot="2855303">
          <a:off x="2064376" y="4444247"/>
          <a:ext cx="1353248" cy="29707"/>
        </a:xfrm>
        <a:custGeom>
          <a:avLst/>
          <a:gdLst/>
          <a:ahLst/>
          <a:cxnLst/>
          <a:rect l="0" t="0" r="0" b="0"/>
          <a:pathLst>
            <a:path>
              <a:moveTo>
                <a:pt x="0" y="14853"/>
              </a:moveTo>
              <a:lnTo>
                <a:pt x="1353248" y="1485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2707169" y="4425269"/>
        <a:ext cx="67662" cy="67662"/>
      </dsp:txXfrm>
    </dsp:sp>
    <dsp:sp modelId="{F9B6FDF2-1D4B-43B6-9E06-214F4AD2A1D9}">
      <dsp:nvSpPr>
        <dsp:cNvPr id="0" name=""/>
        <dsp:cNvSpPr/>
      </dsp:nvSpPr>
      <dsp:spPr>
        <a:xfrm>
          <a:off x="3197351" y="4006780"/>
          <a:ext cx="2281753" cy="1903769"/>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CH" sz="1600" kern="1200" dirty="0" err="1"/>
            <a:t>SchweizerInnen</a:t>
          </a:r>
          <a:endParaRPr lang="de-CH" sz="1600" kern="1200" dirty="0"/>
        </a:p>
      </dsp:txBody>
      <dsp:txXfrm>
        <a:off x="3253110" y="4062539"/>
        <a:ext cx="2170235" cy="17922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4279008" cy="339064"/>
          </a:xfrm>
          <a:prstGeom prst="rect">
            <a:avLst/>
          </a:prstGeom>
        </p:spPr>
        <p:txBody>
          <a:bodyPr vert="horz" lIns="94858" tIns="47429" rIns="94858" bIns="47429" rtlCol="0"/>
          <a:lstStyle>
            <a:lvl1pPr algn="l">
              <a:defRPr sz="1200"/>
            </a:lvl1pPr>
          </a:lstStyle>
          <a:p>
            <a:pPr>
              <a:defRPr/>
            </a:pPr>
            <a:endParaRPr lang="de-CH"/>
          </a:p>
        </p:txBody>
      </p:sp>
      <p:sp>
        <p:nvSpPr>
          <p:cNvPr id="3" name="Datumsplatzhalter 2"/>
          <p:cNvSpPr>
            <a:spLocks noGrp="1"/>
          </p:cNvSpPr>
          <p:nvPr>
            <p:ph type="dt" sz="quarter" idx="1"/>
          </p:nvPr>
        </p:nvSpPr>
        <p:spPr>
          <a:xfrm>
            <a:off x="5591330" y="0"/>
            <a:ext cx="4279006" cy="339064"/>
          </a:xfrm>
          <a:prstGeom prst="rect">
            <a:avLst/>
          </a:prstGeom>
        </p:spPr>
        <p:txBody>
          <a:bodyPr vert="horz" lIns="94858" tIns="47429" rIns="94858" bIns="47429" rtlCol="0"/>
          <a:lstStyle>
            <a:lvl1pPr algn="r">
              <a:defRPr sz="1200"/>
            </a:lvl1pPr>
          </a:lstStyle>
          <a:p>
            <a:pPr>
              <a:defRPr/>
            </a:pPr>
            <a:fld id="{53E93CA6-CB28-4CAE-A07F-062BC3D7418F}" type="datetimeFigureOut">
              <a:rPr lang="de-CH"/>
              <a:pPr>
                <a:defRPr/>
              </a:pPr>
              <a:t>16.11.2018</a:t>
            </a:fld>
            <a:endParaRPr lang="de-CH"/>
          </a:p>
        </p:txBody>
      </p:sp>
      <p:sp>
        <p:nvSpPr>
          <p:cNvPr id="4" name="Fußzeilenplatzhalter 3"/>
          <p:cNvSpPr>
            <a:spLocks noGrp="1"/>
          </p:cNvSpPr>
          <p:nvPr>
            <p:ph type="ftr" sz="quarter" idx="2"/>
          </p:nvPr>
        </p:nvSpPr>
        <p:spPr>
          <a:xfrm>
            <a:off x="1" y="6457517"/>
            <a:ext cx="4279008" cy="339064"/>
          </a:xfrm>
          <a:prstGeom prst="rect">
            <a:avLst/>
          </a:prstGeom>
        </p:spPr>
        <p:txBody>
          <a:bodyPr vert="horz" lIns="94858" tIns="47429" rIns="94858" bIns="47429" rtlCol="0" anchor="b"/>
          <a:lstStyle>
            <a:lvl1pPr algn="l">
              <a:defRPr sz="1200"/>
            </a:lvl1pPr>
          </a:lstStyle>
          <a:p>
            <a:pPr>
              <a:defRPr/>
            </a:pPr>
            <a:endParaRPr lang="de-CH"/>
          </a:p>
        </p:txBody>
      </p:sp>
      <p:sp>
        <p:nvSpPr>
          <p:cNvPr id="5" name="Foliennummernplatzhalter 4"/>
          <p:cNvSpPr>
            <a:spLocks noGrp="1"/>
          </p:cNvSpPr>
          <p:nvPr>
            <p:ph type="sldNum" sz="quarter" idx="3"/>
          </p:nvPr>
        </p:nvSpPr>
        <p:spPr>
          <a:xfrm>
            <a:off x="5591330" y="6457517"/>
            <a:ext cx="4279006" cy="339064"/>
          </a:xfrm>
          <a:prstGeom prst="rect">
            <a:avLst/>
          </a:prstGeom>
        </p:spPr>
        <p:txBody>
          <a:bodyPr vert="horz" lIns="94858" tIns="47429" rIns="94858" bIns="47429" rtlCol="0" anchor="b"/>
          <a:lstStyle>
            <a:lvl1pPr algn="r">
              <a:defRPr sz="1200"/>
            </a:lvl1pPr>
          </a:lstStyle>
          <a:p>
            <a:pPr>
              <a:defRPr/>
            </a:pPr>
            <a:fld id="{C003E2DB-4B9A-4F07-A77B-1B450E90DDD3}" type="slidenum">
              <a:rPr lang="de-CH"/>
              <a:pPr>
                <a:defRPr/>
              </a:pPr>
              <a:t>‹Nr.›</a:t>
            </a:fld>
            <a:endParaRPr lang="de-CH"/>
          </a:p>
        </p:txBody>
      </p:sp>
    </p:spTree>
    <p:extLst>
      <p:ext uri="{BB962C8B-B14F-4D97-AF65-F5344CB8AC3E}">
        <p14:creationId xmlns:p14="http://schemas.microsoft.com/office/powerpoint/2010/main" val="675376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4279008" cy="339064"/>
          </a:xfrm>
          <a:prstGeom prst="rect">
            <a:avLst/>
          </a:prstGeom>
        </p:spPr>
        <p:txBody>
          <a:bodyPr vert="horz" lIns="94858" tIns="47429" rIns="94858" bIns="47429" rtlCol="0"/>
          <a:lstStyle>
            <a:lvl1pPr algn="l" fontAlgn="auto">
              <a:spcBef>
                <a:spcPts val="0"/>
              </a:spcBef>
              <a:spcAft>
                <a:spcPts val="0"/>
              </a:spcAft>
              <a:defRPr sz="1200">
                <a:latin typeface="+mn-lt"/>
                <a:cs typeface="+mn-cs"/>
              </a:defRPr>
            </a:lvl1pPr>
          </a:lstStyle>
          <a:p>
            <a:pPr>
              <a:defRPr/>
            </a:pPr>
            <a:endParaRPr lang="de-CH"/>
          </a:p>
        </p:txBody>
      </p:sp>
      <p:sp>
        <p:nvSpPr>
          <p:cNvPr id="3" name="Datumsplatzhalter 2"/>
          <p:cNvSpPr>
            <a:spLocks noGrp="1"/>
          </p:cNvSpPr>
          <p:nvPr>
            <p:ph type="dt" idx="1"/>
          </p:nvPr>
        </p:nvSpPr>
        <p:spPr>
          <a:xfrm>
            <a:off x="5591330" y="0"/>
            <a:ext cx="4279006" cy="339064"/>
          </a:xfrm>
          <a:prstGeom prst="rect">
            <a:avLst/>
          </a:prstGeom>
        </p:spPr>
        <p:txBody>
          <a:bodyPr vert="horz" lIns="94858" tIns="47429" rIns="94858" bIns="47429" rtlCol="0"/>
          <a:lstStyle>
            <a:lvl1pPr algn="r" fontAlgn="auto">
              <a:spcBef>
                <a:spcPts val="0"/>
              </a:spcBef>
              <a:spcAft>
                <a:spcPts val="0"/>
              </a:spcAft>
              <a:defRPr sz="1200">
                <a:latin typeface="+mn-lt"/>
                <a:cs typeface="+mn-cs"/>
              </a:defRPr>
            </a:lvl1pPr>
          </a:lstStyle>
          <a:p>
            <a:pPr>
              <a:defRPr/>
            </a:pPr>
            <a:fld id="{ED7B067D-6F9C-410F-B6E4-E5E3E03E2AA4}" type="datetimeFigureOut">
              <a:rPr lang="de-CH"/>
              <a:pPr>
                <a:defRPr/>
              </a:pPr>
              <a:t>16.11.2018</a:t>
            </a:fld>
            <a:endParaRPr lang="de-CH"/>
          </a:p>
        </p:txBody>
      </p:sp>
      <p:sp>
        <p:nvSpPr>
          <p:cNvPr id="4" name="Folienbildplatzhalter 3"/>
          <p:cNvSpPr>
            <a:spLocks noGrp="1" noRot="1" noChangeAspect="1"/>
          </p:cNvSpPr>
          <p:nvPr>
            <p:ph type="sldImg" idx="2"/>
          </p:nvPr>
        </p:nvSpPr>
        <p:spPr>
          <a:xfrm>
            <a:off x="3238500" y="511175"/>
            <a:ext cx="3395663" cy="2547938"/>
          </a:xfrm>
          <a:prstGeom prst="rect">
            <a:avLst/>
          </a:prstGeom>
          <a:noFill/>
          <a:ln w="12700">
            <a:solidFill>
              <a:prstClr val="black"/>
            </a:solidFill>
          </a:ln>
        </p:spPr>
        <p:txBody>
          <a:bodyPr vert="horz" lIns="94858" tIns="47429" rIns="94858" bIns="47429" rtlCol="0" anchor="ctr"/>
          <a:lstStyle/>
          <a:p>
            <a:pPr lvl="0"/>
            <a:endParaRPr lang="de-CH" noProof="0"/>
          </a:p>
        </p:txBody>
      </p:sp>
      <p:sp>
        <p:nvSpPr>
          <p:cNvPr id="5" name="Notizenplatzhalter 4"/>
          <p:cNvSpPr>
            <a:spLocks noGrp="1"/>
          </p:cNvSpPr>
          <p:nvPr>
            <p:ph type="body" sz="quarter" idx="3"/>
          </p:nvPr>
        </p:nvSpPr>
        <p:spPr>
          <a:xfrm>
            <a:off x="986569" y="3228760"/>
            <a:ext cx="7899527" cy="3058134"/>
          </a:xfrm>
          <a:prstGeom prst="rect">
            <a:avLst/>
          </a:prstGeom>
        </p:spPr>
        <p:txBody>
          <a:bodyPr vert="horz" lIns="94858" tIns="47429" rIns="94858" bIns="47429"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p:cNvSpPr>
            <a:spLocks noGrp="1"/>
          </p:cNvSpPr>
          <p:nvPr>
            <p:ph type="ftr" sz="quarter" idx="4"/>
          </p:nvPr>
        </p:nvSpPr>
        <p:spPr>
          <a:xfrm>
            <a:off x="1" y="6457517"/>
            <a:ext cx="4279008" cy="339064"/>
          </a:xfrm>
          <a:prstGeom prst="rect">
            <a:avLst/>
          </a:prstGeom>
        </p:spPr>
        <p:txBody>
          <a:bodyPr vert="horz" lIns="94858" tIns="47429" rIns="94858" bIns="47429" rtlCol="0" anchor="b"/>
          <a:lstStyle>
            <a:lvl1pPr algn="l" fontAlgn="auto">
              <a:spcBef>
                <a:spcPts val="0"/>
              </a:spcBef>
              <a:spcAft>
                <a:spcPts val="0"/>
              </a:spcAft>
              <a:defRPr sz="1200">
                <a:latin typeface="+mn-lt"/>
                <a:cs typeface="+mn-cs"/>
              </a:defRPr>
            </a:lvl1pPr>
          </a:lstStyle>
          <a:p>
            <a:pPr>
              <a:defRPr/>
            </a:pPr>
            <a:endParaRPr lang="de-CH"/>
          </a:p>
        </p:txBody>
      </p:sp>
      <p:sp>
        <p:nvSpPr>
          <p:cNvPr id="7" name="Foliennummernplatzhalter 6"/>
          <p:cNvSpPr>
            <a:spLocks noGrp="1"/>
          </p:cNvSpPr>
          <p:nvPr>
            <p:ph type="sldNum" sz="quarter" idx="5"/>
          </p:nvPr>
        </p:nvSpPr>
        <p:spPr>
          <a:xfrm>
            <a:off x="5591330" y="6457517"/>
            <a:ext cx="4279006" cy="339064"/>
          </a:xfrm>
          <a:prstGeom prst="rect">
            <a:avLst/>
          </a:prstGeom>
        </p:spPr>
        <p:txBody>
          <a:bodyPr vert="horz" lIns="94858" tIns="47429" rIns="94858" bIns="47429" rtlCol="0" anchor="b"/>
          <a:lstStyle>
            <a:lvl1pPr algn="r" fontAlgn="auto">
              <a:spcBef>
                <a:spcPts val="0"/>
              </a:spcBef>
              <a:spcAft>
                <a:spcPts val="0"/>
              </a:spcAft>
              <a:defRPr sz="1200">
                <a:latin typeface="+mn-lt"/>
                <a:cs typeface="+mn-cs"/>
              </a:defRPr>
            </a:lvl1pPr>
          </a:lstStyle>
          <a:p>
            <a:pPr>
              <a:defRPr/>
            </a:pPr>
            <a:fld id="{E07FBF34-9414-4ED3-876F-032320D8891F}" type="slidenum">
              <a:rPr lang="de-CH"/>
              <a:pPr>
                <a:defRPr/>
              </a:pPr>
              <a:t>‹Nr.›</a:t>
            </a:fld>
            <a:endParaRPr lang="de-CH"/>
          </a:p>
        </p:txBody>
      </p:sp>
    </p:spTree>
    <p:extLst>
      <p:ext uri="{BB962C8B-B14F-4D97-AF65-F5344CB8AC3E}">
        <p14:creationId xmlns:p14="http://schemas.microsoft.com/office/powerpoint/2010/main" val="9932244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eimaten.ch/t_shirt.php"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tadt-zuerich.ch/hbd/de/index/bewilligungen_und_beratung/beratung/denkmalpflege/best_practice_denkmalpflege.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bwMode="auto">
          <a:noFill/>
          <a:ln>
            <a:solidFill>
              <a:srgbClr val="000000"/>
            </a:solidFill>
            <a:miter lim="800000"/>
            <a:headEnd/>
            <a:tailEnd/>
          </a:ln>
        </p:spPr>
      </p:sp>
      <p:sp>
        <p:nvSpPr>
          <p:cNvPr id="84995"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CH" dirty="0"/>
          </a:p>
        </p:txBody>
      </p:sp>
      <p:sp>
        <p:nvSpPr>
          <p:cNvPr id="4" name="Foliennummernplatzhalter 3"/>
          <p:cNvSpPr>
            <a:spLocks noGrp="1"/>
          </p:cNvSpPr>
          <p:nvPr>
            <p:ph type="sldNum" sz="quarter" idx="5"/>
          </p:nvPr>
        </p:nvSpPr>
        <p:spPr/>
        <p:txBody>
          <a:bodyPr/>
          <a:lstStyle/>
          <a:p>
            <a:pPr>
              <a:defRPr/>
            </a:pPr>
            <a:fld id="{B008DC40-840C-49E6-98A8-F9F5735F1DAA}" type="slidenum">
              <a:rPr lang="de-CH" smtClean="0"/>
              <a:pPr>
                <a:defRPr/>
              </a:pPr>
              <a:t>2</a:t>
            </a:fld>
            <a:endParaRPr lang="de-CH"/>
          </a:p>
        </p:txBody>
      </p:sp>
    </p:spTree>
    <p:extLst>
      <p:ext uri="{BB962C8B-B14F-4D97-AF65-F5344CB8AC3E}">
        <p14:creationId xmlns:p14="http://schemas.microsoft.com/office/powerpoint/2010/main" val="1353626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anderes Datum als in Folgequelle</a:t>
            </a:r>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17</a:t>
            </a:fld>
            <a:endParaRPr lang="de-CH"/>
          </a:p>
        </p:txBody>
      </p:sp>
    </p:spTree>
    <p:extLst>
      <p:ext uri="{BB962C8B-B14F-4D97-AF65-F5344CB8AC3E}">
        <p14:creationId xmlns:p14="http://schemas.microsoft.com/office/powerpoint/2010/main" val="4061808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19</a:t>
            </a:fld>
            <a:endParaRPr lang="de-CH"/>
          </a:p>
        </p:txBody>
      </p:sp>
    </p:spTree>
    <p:extLst>
      <p:ext uri="{BB962C8B-B14F-4D97-AF65-F5344CB8AC3E}">
        <p14:creationId xmlns:p14="http://schemas.microsoft.com/office/powerpoint/2010/main" val="4121025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dirty="0"/>
              <a:t>Screenshot von: </a:t>
            </a:r>
            <a:r>
              <a:rPr lang="de-CH" dirty="0">
                <a:hlinkClick r:id="rId3"/>
              </a:rPr>
              <a:t>https://heimaten.ch/t_shirt.php</a:t>
            </a:r>
            <a:endParaRPr lang="de-CH" dirty="0"/>
          </a:p>
          <a:p>
            <a:endParaRPr lang="de-CH" dirty="0"/>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21</a:t>
            </a:fld>
            <a:endParaRPr lang="de-CH"/>
          </a:p>
        </p:txBody>
      </p:sp>
    </p:spTree>
    <p:extLst>
      <p:ext uri="{BB962C8B-B14F-4D97-AF65-F5344CB8AC3E}">
        <p14:creationId xmlns:p14="http://schemas.microsoft.com/office/powerpoint/2010/main" val="4061808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anderes Datum als in Folgequelle</a:t>
            </a:r>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23</a:t>
            </a:fld>
            <a:endParaRPr lang="de-CH"/>
          </a:p>
        </p:txBody>
      </p:sp>
    </p:spTree>
    <p:extLst>
      <p:ext uri="{BB962C8B-B14F-4D97-AF65-F5344CB8AC3E}">
        <p14:creationId xmlns:p14="http://schemas.microsoft.com/office/powerpoint/2010/main" val="4061808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https://migrationdataportal.org/?i=stock_abs_&amp;t=2017</a:t>
            </a:r>
          </a:p>
          <a:p>
            <a:r>
              <a:rPr lang="de-CH" dirty="0"/>
              <a:t>Migration betrifft global die Minderheit </a:t>
            </a:r>
          </a:p>
        </p:txBody>
      </p:sp>
      <p:sp>
        <p:nvSpPr>
          <p:cNvPr id="4" name="Foliennummernplatzhalter 3"/>
          <p:cNvSpPr>
            <a:spLocks noGrp="1"/>
          </p:cNvSpPr>
          <p:nvPr>
            <p:ph type="sldNum" sz="quarter" idx="5"/>
          </p:nvPr>
        </p:nvSpPr>
        <p:spPr/>
        <p:txBody>
          <a:bodyPr/>
          <a:lstStyle/>
          <a:p>
            <a:pPr>
              <a:defRPr/>
            </a:pPr>
            <a:fld id="{E07FBF34-9414-4ED3-876F-032320D8891F}" type="slidenum">
              <a:rPr lang="de-CH" smtClean="0"/>
              <a:pPr>
                <a:defRPr/>
              </a:pPr>
              <a:t>24</a:t>
            </a:fld>
            <a:endParaRPr lang="de-CH"/>
          </a:p>
        </p:txBody>
      </p:sp>
    </p:spTree>
    <p:extLst>
      <p:ext uri="{BB962C8B-B14F-4D97-AF65-F5344CB8AC3E}">
        <p14:creationId xmlns:p14="http://schemas.microsoft.com/office/powerpoint/2010/main" val="572229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25</a:t>
            </a:fld>
            <a:endParaRPr lang="de-CH"/>
          </a:p>
        </p:txBody>
      </p:sp>
    </p:spTree>
    <p:extLst>
      <p:ext uri="{BB962C8B-B14F-4D97-AF65-F5344CB8AC3E}">
        <p14:creationId xmlns:p14="http://schemas.microsoft.com/office/powerpoint/2010/main" val="4061808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https://www.youtube.com/watch?time_continue=44&amp;v=hCfKVzfZHmI </a:t>
            </a:r>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26</a:t>
            </a:fld>
            <a:endParaRPr lang="de-CH"/>
          </a:p>
        </p:txBody>
      </p:sp>
    </p:spTree>
    <p:extLst>
      <p:ext uri="{BB962C8B-B14F-4D97-AF65-F5344CB8AC3E}">
        <p14:creationId xmlns:p14="http://schemas.microsoft.com/office/powerpoint/2010/main" val="4061808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anderes Datum als in Folgequelle</a:t>
            </a:r>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28</a:t>
            </a:fld>
            <a:endParaRPr lang="de-CH"/>
          </a:p>
        </p:txBody>
      </p:sp>
    </p:spTree>
    <p:extLst>
      <p:ext uri="{BB962C8B-B14F-4D97-AF65-F5344CB8AC3E}">
        <p14:creationId xmlns:p14="http://schemas.microsoft.com/office/powerpoint/2010/main" val="4061808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olienbildplatzhalter 1"/>
          <p:cNvSpPr>
            <a:spLocks noGrp="1" noRot="1" noChangeAspect="1" noTextEdit="1"/>
          </p:cNvSpPr>
          <p:nvPr>
            <p:ph type="sldImg"/>
          </p:nvPr>
        </p:nvSpPr>
        <p:spPr bwMode="auto">
          <a:noFill/>
          <a:ln>
            <a:solidFill>
              <a:srgbClr val="000000"/>
            </a:solidFill>
            <a:miter lim="800000"/>
            <a:headEnd/>
            <a:tailEnd/>
          </a:ln>
        </p:spPr>
      </p:sp>
      <p:sp>
        <p:nvSpPr>
          <p:cNvPr id="110595"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CH"/>
          </a:p>
        </p:txBody>
      </p:sp>
      <p:sp>
        <p:nvSpPr>
          <p:cNvPr id="4" name="Foliennummernplatzhalter 3"/>
          <p:cNvSpPr>
            <a:spLocks noGrp="1"/>
          </p:cNvSpPr>
          <p:nvPr>
            <p:ph type="sldNum" sz="quarter" idx="5"/>
          </p:nvPr>
        </p:nvSpPr>
        <p:spPr/>
        <p:txBody>
          <a:bodyPr/>
          <a:lstStyle/>
          <a:p>
            <a:pPr>
              <a:defRPr/>
            </a:pPr>
            <a:fld id="{532BB0FE-6E03-480D-8CEC-4440C0B33D8A}" type="slidenum">
              <a:rPr lang="de-CH" smtClean="0">
                <a:solidFill>
                  <a:prstClr val="black"/>
                </a:solidFill>
              </a:rPr>
              <a:pPr>
                <a:defRPr/>
              </a:pPr>
              <a:t>30</a:t>
            </a:fld>
            <a:endParaRPr lang="de-CH">
              <a:solidFill>
                <a:prstClr val="black"/>
              </a:solidFill>
            </a:endParaRPr>
          </a:p>
        </p:txBody>
      </p:sp>
    </p:spTree>
    <p:extLst>
      <p:ext uri="{BB962C8B-B14F-4D97-AF65-F5344CB8AC3E}">
        <p14:creationId xmlns:p14="http://schemas.microsoft.com/office/powerpoint/2010/main" val="2951303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32</a:t>
            </a:fld>
            <a:endParaRPr lang="de-CH"/>
          </a:p>
        </p:txBody>
      </p:sp>
    </p:spTree>
    <p:extLst>
      <p:ext uri="{BB962C8B-B14F-4D97-AF65-F5344CB8AC3E}">
        <p14:creationId xmlns:p14="http://schemas.microsoft.com/office/powerpoint/2010/main" val="3074395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dirty="0">
                <a:highlight>
                  <a:srgbClr val="FFFF00"/>
                </a:highlight>
              </a:rPr>
              <a:t>Broschüre Stadt Zürich</a:t>
            </a:r>
          </a:p>
          <a:p>
            <a:pPr marL="0" indent="0">
              <a:buNone/>
            </a:pPr>
            <a:r>
              <a:rPr lang="de-CH" dirty="0">
                <a:highlight>
                  <a:srgbClr val="FFFF00"/>
                </a:highlight>
                <a:hlinkClick r:id="rId3"/>
              </a:rPr>
              <a:t>https://www.stadt-zuerich.ch/hbd/de/index/bewilligungen_und_beratung/beratung/denkmalpflege/best_practice_denkmalpflege.html</a:t>
            </a:r>
            <a:r>
              <a:rPr lang="de-CH" dirty="0">
                <a:highlight>
                  <a:srgbClr val="FFFF00"/>
                </a:highlight>
              </a:rPr>
              <a:t> </a:t>
            </a:r>
          </a:p>
          <a:p>
            <a:endParaRPr lang="de-CH" dirty="0"/>
          </a:p>
        </p:txBody>
      </p:sp>
      <p:sp>
        <p:nvSpPr>
          <p:cNvPr id="4" name="Foliennummernplatzhalter 3"/>
          <p:cNvSpPr>
            <a:spLocks noGrp="1"/>
          </p:cNvSpPr>
          <p:nvPr>
            <p:ph type="sldNum" sz="quarter" idx="5"/>
          </p:nvPr>
        </p:nvSpPr>
        <p:spPr/>
        <p:txBody>
          <a:bodyPr/>
          <a:lstStyle/>
          <a:p>
            <a:pPr>
              <a:defRPr/>
            </a:pPr>
            <a:fld id="{E07FBF34-9414-4ED3-876F-032320D8891F}" type="slidenum">
              <a:rPr lang="de-CH" smtClean="0"/>
              <a:pPr>
                <a:defRPr/>
              </a:pPr>
              <a:t>7</a:t>
            </a:fld>
            <a:endParaRPr lang="de-CH"/>
          </a:p>
        </p:txBody>
      </p:sp>
    </p:spTree>
    <p:extLst>
      <p:ext uri="{BB962C8B-B14F-4D97-AF65-F5344CB8AC3E}">
        <p14:creationId xmlns:p14="http://schemas.microsoft.com/office/powerpoint/2010/main" val="3581562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a:t>REIHENFOLGE AENDERN</a:t>
            </a:r>
          </a:p>
          <a:p>
            <a:r>
              <a:rPr lang="de-CH" sz="1200" dirty="0"/>
              <a:t>in Anlehnung an Abb. 11: </a:t>
            </a:r>
            <a:endParaRPr lang="de-CH"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FBF34-9414-4ED3-876F-032320D8891F}"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7571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lienbildplatzhalter 1"/>
          <p:cNvSpPr>
            <a:spLocks noGrp="1" noRot="1" noChangeAspect="1" noTextEdit="1"/>
          </p:cNvSpPr>
          <p:nvPr>
            <p:ph type="sldImg"/>
          </p:nvPr>
        </p:nvSpPr>
        <p:spPr bwMode="auto">
          <a:noFill/>
          <a:ln>
            <a:solidFill>
              <a:srgbClr val="000000"/>
            </a:solidFill>
            <a:miter lim="800000"/>
            <a:headEnd/>
            <a:tailEnd/>
          </a:ln>
        </p:spPr>
      </p:sp>
      <p:sp>
        <p:nvSpPr>
          <p:cNvPr id="97283"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CH"/>
          </a:p>
        </p:txBody>
      </p:sp>
      <p:sp>
        <p:nvSpPr>
          <p:cNvPr id="4" name="Foliennummernplatzhalter 3"/>
          <p:cNvSpPr>
            <a:spLocks noGrp="1"/>
          </p:cNvSpPr>
          <p:nvPr>
            <p:ph type="sldNum" sz="quarter" idx="5"/>
          </p:nvPr>
        </p:nvSpPr>
        <p:spPr/>
        <p:txBody>
          <a:bodyPr/>
          <a:lstStyle/>
          <a:p>
            <a:pPr>
              <a:defRPr/>
            </a:pPr>
            <a:fld id="{9C7FBF4E-342A-4CA0-ABAB-D8C09472ADE9}" type="slidenum">
              <a:rPr lang="de-CH" smtClean="0">
                <a:solidFill>
                  <a:prstClr val="black"/>
                </a:solidFill>
              </a:rPr>
              <a:pPr>
                <a:defRPr/>
              </a:pPr>
              <a:t>35</a:t>
            </a:fld>
            <a:endParaRPr lang="de-CH">
              <a:solidFill>
                <a:prstClr val="black"/>
              </a:solidFill>
            </a:endParaRPr>
          </a:p>
        </p:txBody>
      </p:sp>
    </p:spTree>
    <p:extLst>
      <p:ext uri="{BB962C8B-B14F-4D97-AF65-F5344CB8AC3E}">
        <p14:creationId xmlns:p14="http://schemas.microsoft.com/office/powerpoint/2010/main" val="4254732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a:t>Quelle: ZAR</a:t>
            </a:r>
          </a:p>
          <a:p>
            <a:r>
              <a:rPr lang="de-CH" dirty="0"/>
              <a:t>BFM</a:t>
            </a:r>
          </a:p>
          <a:p>
            <a:r>
              <a:rPr lang="de-CH" dirty="0"/>
              <a:t>Eigene Darstellung</a:t>
            </a:r>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39</a:t>
            </a:fld>
            <a:endParaRPr lang="de-CH"/>
          </a:p>
        </p:txBody>
      </p:sp>
    </p:spTree>
    <p:extLst>
      <p:ext uri="{BB962C8B-B14F-4D97-AF65-F5344CB8AC3E}">
        <p14:creationId xmlns:p14="http://schemas.microsoft.com/office/powerpoint/2010/main" val="1980984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solidFill>
                  <a:prstClr val="black"/>
                </a:solidFill>
              </a:rPr>
              <a:pPr>
                <a:defRPr/>
              </a:pPr>
              <a:t>40</a:t>
            </a:fld>
            <a:endParaRPr lang="de-CH">
              <a:solidFill>
                <a:prstClr val="black"/>
              </a:solidFill>
            </a:endParaRPr>
          </a:p>
        </p:txBody>
      </p:sp>
    </p:spTree>
    <p:extLst>
      <p:ext uri="{BB962C8B-B14F-4D97-AF65-F5344CB8AC3E}">
        <p14:creationId xmlns:p14="http://schemas.microsoft.com/office/powerpoint/2010/main" val="3909123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solidFill>
                  <a:prstClr val="black"/>
                </a:solidFill>
              </a:rPr>
              <a:pPr>
                <a:defRPr/>
              </a:pPr>
              <a:t>41</a:t>
            </a:fld>
            <a:endParaRPr lang="de-CH">
              <a:solidFill>
                <a:prstClr val="black"/>
              </a:solidFill>
            </a:endParaRPr>
          </a:p>
        </p:txBody>
      </p:sp>
    </p:spTree>
    <p:extLst>
      <p:ext uri="{BB962C8B-B14F-4D97-AF65-F5344CB8AC3E}">
        <p14:creationId xmlns:p14="http://schemas.microsoft.com/office/powerpoint/2010/main" val="3592844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solidFill>
                  <a:prstClr val="black"/>
                </a:solidFill>
              </a:rPr>
              <a:pPr>
                <a:defRPr/>
              </a:pPr>
              <a:t>42</a:t>
            </a:fld>
            <a:endParaRPr lang="de-CH">
              <a:solidFill>
                <a:prstClr val="black"/>
              </a:solidFill>
            </a:endParaRPr>
          </a:p>
        </p:txBody>
      </p:sp>
    </p:spTree>
    <p:extLst>
      <p:ext uri="{BB962C8B-B14F-4D97-AF65-F5344CB8AC3E}">
        <p14:creationId xmlns:p14="http://schemas.microsoft.com/office/powerpoint/2010/main" val="3617301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solidFill>
                  <a:prstClr val="black"/>
                </a:solidFill>
              </a:rPr>
              <a:pPr>
                <a:defRPr/>
              </a:pPr>
              <a:t>43</a:t>
            </a:fld>
            <a:endParaRPr lang="de-CH">
              <a:solidFill>
                <a:prstClr val="black"/>
              </a:solidFill>
            </a:endParaRPr>
          </a:p>
        </p:txBody>
      </p:sp>
    </p:spTree>
    <p:extLst>
      <p:ext uri="{BB962C8B-B14F-4D97-AF65-F5344CB8AC3E}">
        <p14:creationId xmlns:p14="http://schemas.microsoft.com/office/powerpoint/2010/main" val="1666439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solidFill>
                  <a:prstClr val="black"/>
                </a:solidFill>
              </a:rPr>
              <a:pPr>
                <a:defRPr/>
              </a:pPr>
              <a:t>44</a:t>
            </a:fld>
            <a:endParaRPr lang="de-CH">
              <a:solidFill>
                <a:prstClr val="black"/>
              </a:solidFill>
            </a:endParaRPr>
          </a:p>
        </p:txBody>
      </p:sp>
    </p:spTree>
    <p:extLst>
      <p:ext uri="{BB962C8B-B14F-4D97-AF65-F5344CB8AC3E}">
        <p14:creationId xmlns:p14="http://schemas.microsoft.com/office/powerpoint/2010/main" val="560083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solidFill>
                  <a:prstClr val="black"/>
                </a:solidFill>
              </a:rPr>
              <a:pPr>
                <a:defRPr/>
              </a:pPr>
              <a:t>45</a:t>
            </a:fld>
            <a:endParaRPr lang="de-CH">
              <a:solidFill>
                <a:prstClr val="black"/>
              </a:solidFill>
            </a:endParaRPr>
          </a:p>
        </p:txBody>
      </p:sp>
    </p:spTree>
    <p:extLst>
      <p:ext uri="{BB962C8B-B14F-4D97-AF65-F5344CB8AC3E}">
        <p14:creationId xmlns:p14="http://schemas.microsoft.com/office/powerpoint/2010/main" val="3010263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solidFill>
                  <a:prstClr val="black"/>
                </a:solidFill>
              </a:rPr>
              <a:pPr>
                <a:defRPr/>
              </a:pPr>
              <a:t>46</a:t>
            </a:fld>
            <a:endParaRPr lang="de-CH">
              <a:solidFill>
                <a:prstClr val="black"/>
              </a:solidFill>
            </a:endParaRPr>
          </a:p>
        </p:txBody>
      </p:sp>
    </p:spTree>
    <p:extLst>
      <p:ext uri="{BB962C8B-B14F-4D97-AF65-F5344CB8AC3E}">
        <p14:creationId xmlns:p14="http://schemas.microsoft.com/office/powerpoint/2010/main" val="880431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sz="1200" dirty="0">
                <a:solidFill>
                  <a:schemeClr val="bg1">
                    <a:lumMod val="65000"/>
                  </a:schemeClr>
                </a:solidFill>
              </a:rPr>
              <a:t>Migrationsregime in Schnittstellen zu Arbeitsmarkt-, Bildungs- und Forschungspolitiken bringen eine spezifische Staatlichkeit zum Ausdruck.</a:t>
            </a:r>
          </a:p>
          <a:p>
            <a:endParaRPr lang="de-CH" dirty="0"/>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8</a:t>
            </a:fld>
            <a:endParaRPr lang="de-CH"/>
          </a:p>
        </p:txBody>
      </p:sp>
    </p:spTree>
    <p:extLst>
      <p:ext uri="{BB962C8B-B14F-4D97-AF65-F5344CB8AC3E}">
        <p14:creationId xmlns:p14="http://schemas.microsoft.com/office/powerpoint/2010/main" val="4121025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anderes Datum als in Folgequelle</a:t>
            </a:r>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47</a:t>
            </a:fld>
            <a:endParaRPr lang="de-CH"/>
          </a:p>
        </p:txBody>
      </p:sp>
    </p:spTree>
    <p:extLst>
      <p:ext uri="{BB962C8B-B14F-4D97-AF65-F5344CB8AC3E}">
        <p14:creationId xmlns:p14="http://schemas.microsoft.com/office/powerpoint/2010/main" val="161899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https://www.bfs.admin.ch/bfs/de/home/statistiken/bevoelkerung/migration-integration/integrationindikatoren/indikatoren/wohnflaeche-person.assetdetail.5546855.html </a:t>
            </a:r>
          </a:p>
        </p:txBody>
      </p:sp>
      <p:sp>
        <p:nvSpPr>
          <p:cNvPr id="4" name="Foliennummernplatzhalter 3"/>
          <p:cNvSpPr>
            <a:spLocks noGrp="1"/>
          </p:cNvSpPr>
          <p:nvPr>
            <p:ph type="sldNum" sz="quarter" idx="5"/>
          </p:nvPr>
        </p:nvSpPr>
        <p:spPr/>
        <p:txBody>
          <a:bodyPr/>
          <a:lstStyle/>
          <a:p>
            <a:pPr>
              <a:defRPr/>
            </a:pPr>
            <a:fld id="{E07FBF34-9414-4ED3-876F-032320D8891F}" type="slidenum">
              <a:rPr lang="de-CH" smtClean="0"/>
              <a:pPr>
                <a:defRPr/>
              </a:pPr>
              <a:t>48</a:t>
            </a:fld>
            <a:endParaRPr lang="de-CH"/>
          </a:p>
        </p:txBody>
      </p:sp>
    </p:spTree>
    <p:extLst>
      <p:ext uri="{BB962C8B-B14F-4D97-AF65-F5344CB8AC3E}">
        <p14:creationId xmlns:p14="http://schemas.microsoft.com/office/powerpoint/2010/main" val="4032799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700BF5A5-FED9-47FA-A4BD-CFD54BE7194E}" type="slidenum">
              <a:rPr lang="de-CH" smtClean="0"/>
              <a:pPr>
                <a:defRPr/>
              </a:pPr>
              <a:t>49</a:t>
            </a:fld>
            <a:endParaRPr lang="de-CH"/>
          </a:p>
        </p:txBody>
      </p:sp>
    </p:spTree>
    <p:extLst>
      <p:ext uri="{BB962C8B-B14F-4D97-AF65-F5344CB8AC3E}">
        <p14:creationId xmlns:p14="http://schemas.microsoft.com/office/powerpoint/2010/main" val="837169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700BF5A5-FED9-47FA-A4BD-CFD54BE7194E}" type="slidenum">
              <a:rPr lang="de-CH" smtClean="0"/>
              <a:pPr>
                <a:defRPr/>
              </a:pPr>
              <a:t>50</a:t>
            </a:fld>
            <a:endParaRPr lang="de-CH"/>
          </a:p>
        </p:txBody>
      </p:sp>
    </p:spTree>
    <p:extLst>
      <p:ext uri="{BB962C8B-B14F-4D97-AF65-F5344CB8AC3E}">
        <p14:creationId xmlns:p14="http://schemas.microsoft.com/office/powerpoint/2010/main" val="3838300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700BF5A5-FED9-47FA-A4BD-CFD54BE7194E}" type="slidenum">
              <a:rPr lang="de-CH" smtClean="0"/>
              <a:pPr>
                <a:defRPr/>
              </a:pPr>
              <a:t>51</a:t>
            </a:fld>
            <a:endParaRPr lang="de-CH"/>
          </a:p>
        </p:txBody>
      </p:sp>
    </p:spTree>
    <p:extLst>
      <p:ext uri="{BB962C8B-B14F-4D97-AF65-F5344CB8AC3E}">
        <p14:creationId xmlns:p14="http://schemas.microsoft.com/office/powerpoint/2010/main" val="2338925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52</a:t>
            </a:fld>
            <a:endParaRPr lang="de-CH"/>
          </a:p>
        </p:txBody>
      </p:sp>
    </p:spTree>
    <p:extLst>
      <p:ext uri="{BB962C8B-B14F-4D97-AF65-F5344CB8AC3E}">
        <p14:creationId xmlns:p14="http://schemas.microsoft.com/office/powerpoint/2010/main" val="859956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9</a:t>
            </a:fld>
            <a:endParaRPr lang="de-CH"/>
          </a:p>
        </p:txBody>
      </p:sp>
    </p:spTree>
    <p:extLst>
      <p:ext uri="{BB962C8B-B14F-4D97-AF65-F5344CB8AC3E}">
        <p14:creationId xmlns:p14="http://schemas.microsoft.com/office/powerpoint/2010/main" val="4121025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baseline="0" dirty="0"/>
          </a:p>
          <a:p>
            <a:r>
              <a:rPr lang="de-CH" baseline="0" dirty="0"/>
              <a:t>Wenn die Eigenidentität schwach ist, wird die Frage nach Integration gar nicht so virulent. Dann würde man von Assimilation sprechen, wie wir vorher in der Grafik gesehen haben. Wenn sie zu stark ist, dann kommen eher </a:t>
            </a:r>
            <a:r>
              <a:rPr lang="de-CH" baseline="0" dirty="0" err="1"/>
              <a:t>segregative</a:t>
            </a:r>
            <a:r>
              <a:rPr lang="de-CH" baseline="0" dirty="0"/>
              <a:t> Tendenzen ins Spiel – also dass sich eine Gruppe von anderen oder von der Mehrheitsgesellschaft abkoppelt und segregiert. Hier besteht keine Integration, sondern eher gegenteilig, eine Segregation. In der Mitte ist die integrative Wirkung am höchsten, Eigenidentität wird beibehalten, aber ist nicht so stark, dass diese auf Kosten von Integration geht. </a:t>
            </a:r>
            <a:endParaRPr lang="de-CH" dirty="0"/>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11</a:t>
            </a:fld>
            <a:endParaRPr lang="de-CH"/>
          </a:p>
        </p:txBody>
      </p:sp>
    </p:spTree>
    <p:extLst>
      <p:ext uri="{BB962C8B-B14F-4D97-AF65-F5344CB8AC3E}">
        <p14:creationId xmlns:p14="http://schemas.microsoft.com/office/powerpoint/2010/main" val="2490999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baseline="0" dirty="0"/>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solidFill>
                  <a:prstClr val="black"/>
                </a:solidFill>
              </a:rPr>
              <a:pPr>
                <a:defRPr/>
              </a:pPr>
              <a:t>13</a:t>
            </a:fld>
            <a:endParaRPr lang="de-CH">
              <a:solidFill>
                <a:prstClr val="black"/>
              </a:solidFill>
            </a:endParaRPr>
          </a:p>
        </p:txBody>
      </p:sp>
    </p:spTree>
    <p:extLst>
      <p:ext uri="{BB962C8B-B14F-4D97-AF65-F5344CB8AC3E}">
        <p14:creationId xmlns:p14="http://schemas.microsoft.com/office/powerpoint/2010/main" val="3271456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anderes Datum als in Folgequelle</a:t>
            </a:r>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14</a:t>
            </a:fld>
            <a:endParaRPr lang="de-CH"/>
          </a:p>
        </p:txBody>
      </p:sp>
    </p:spTree>
    <p:extLst>
      <p:ext uri="{BB962C8B-B14F-4D97-AF65-F5344CB8AC3E}">
        <p14:creationId xmlns:p14="http://schemas.microsoft.com/office/powerpoint/2010/main" val="4061808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anderes Datum als in Folgequelle</a:t>
            </a:r>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15</a:t>
            </a:fld>
            <a:endParaRPr lang="de-CH"/>
          </a:p>
        </p:txBody>
      </p:sp>
    </p:spTree>
    <p:extLst>
      <p:ext uri="{BB962C8B-B14F-4D97-AF65-F5344CB8AC3E}">
        <p14:creationId xmlns:p14="http://schemas.microsoft.com/office/powerpoint/2010/main" val="4061808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anderes Datum als in Folgequelle</a:t>
            </a:r>
          </a:p>
        </p:txBody>
      </p:sp>
      <p:sp>
        <p:nvSpPr>
          <p:cNvPr id="4" name="Foliennummernplatzhalter 3"/>
          <p:cNvSpPr>
            <a:spLocks noGrp="1"/>
          </p:cNvSpPr>
          <p:nvPr>
            <p:ph type="sldNum" sz="quarter" idx="10"/>
          </p:nvPr>
        </p:nvSpPr>
        <p:spPr/>
        <p:txBody>
          <a:bodyPr/>
          <a:lstStyle/>
          <a:p>
            <a:pPr>
              <a:defRPr/>
            </a:pPr>
            <a:fld id="{E07FBF34-9414-4ED3-876F-032320D8891F}" type="slidenum">
              <a:rPr lang="de-CH" smtClean="0"/>
              <a:pPr>
                <a:defRPr/>
              </a:pPr>
              <a:t>16</a:t>
            </a:fld>
            <a:endParaRPr lang="de-CH"/>
          </a:p>
        </p:txBody>
      </p:sp>
    </p:spTree>
    <p:extLst>
      <p:ext uri="{BB962C8B-B14F-4D97-AF65-F5344CB8AC3E}">
        <p14:creationId xmlns:p14="http://schemas.microsoft.com/office/powerpoint/2010/main" val="4061808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700808"/>
            <a:ext cx="7772400" cy="1470025"/>
          </a:xfrm>
        </p:spPr>
        <p:txBody>
          <a:bodyPr>
            <a:normAutofit/>
          </a:bodyPr>
          <a:lstStyle>
            <a:lvl1pPr>
              <a:defRPr sz="4000" b="1">
                <a:latin typeface="Georgia" pitchFamily="18" charset="0"/>
              </a:defRPr>
            </a:lvl1pPr>
          </a:lstStyle>
          <a:p>
            <a:r>
              <a:rPr lang="de-DE" dirty="0"/>
              <a:t>Titelmasterformat durch Klicken bearbeiten</a:t>
            </a:r>
            <a:endParaRPr lang="de-CH" dirty="0"/>
          </a:p>
        </p:txBody>
      </p:sp>
      <p:sp>
        <p:nvSpPr>
          <p:cNvPr id="3" name="Untertitel 2"/>
          <p:cNvSpPr>
            <a:spLocks noGrp="1"/>
          </p:cNvSpPr>
          <p:nvPr>
            <p:ph type="subTitle" idx="1"/>
          </p:nvPr>
        </p:nvSpPr>
        <p:spPr>
          <a:xfrm>
            <a:off x="611560" y="3886200"/>
            <a:ext cx="7920880" cy="2279104"/>
          </a:xfrm>
        </p:spPr>
        <p:txBody>
          <a:bodyPr/>
          <a:lstStyle>
            <a:lvl1pPr marL="0" indent="0" algn="l">
              <a:buNone/>
              <a:defRPr>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de-CH" dirty="0"/>
          </a:p>
        </p:txBody>
      </p:sp>
      <p:sp>
        <p:nvSpPr>
          <p:cNvPr id="4" name="Foliennummernplatzhalter 10"/>
          <p:cNvSpPr>
            <a:spLocks noGrp="1"/>
          </p:cNvSpPr>
          <p:nvPr>
            <p:ph type="sldNum" sz="quarter" idx="10"/>
          </p:nvPr>
        </p:nvSpPr>
        <p:spPr>
          <a:xfrm>
            <a:off x="7019925" y="6303963"/>
            <a:ext cx="2133600" cy="365125"/>
          </a:xfrm>
        </p:spPr>
        <p:txBody>
          <a:bodyPr/>
          <a:lstStyle>
            <a:lvl1pPr>
              <a:defRPr/>
            </a:lvl1pPr>
          </a:lstStyle>
          <a:p>
            <a:pPr>
              <a:defRPr/>
            </a:pPr>
            <a:fld id="{5AE26829-0C03-4218-BFCD-C70A9A52D2DE}" type="slidenum">
              <a:rPr lang="de-CH"/>
              <a:pPr>
                <a:defRPr/>
              </a:pPr>
              <a:t>‹Nr.›</a:t>
            </a:fld>
            <a:endParaRPr lang="de-CH"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Foliennummernplatzhalter 5"/>
          <p:cNvSpPr>
            <a:spLocks noGrp="1"/>
          </p:cNvSpPr>
          <p:nvPr>
            <p:ph type="sldNum" sz="quarter" idx="10"/>
          </p:nvPr>
        </p:nvSpPr>
        <p:spPr/>
        <p:txBody>
          <a:bodyPr/>
          <a:lstStyle>
            <a:lvl1pPr>
              <a:defRPr/>
            </a:lvl1pPr>
          </a:lstStyle>
          <a:p>
            <a:pPr>
              <a:defRPr/>
            </a:pPr>
            <a:fld id="{0696D1F7-AF7A-424C-85E7-1B2E443D4867}" type="slidenum">
              <a:rPr lang="de-CH"/>
              <a:pPr>
                <a:defRPr/>
              </a:pPr>
              <a:t>‹Nr.›</a:t>
            </a:fld>
            <a:endParaRPr lang="de-CH"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Foliennummernplatzhalter 5"/>
          <p:cNvSpPr>
            <a:spLocks noGrp="1"/>
          </p:cNvSpPr>
          <p:nvPr>
            <p:ph type="sldNum" sz="quarter" idx="10"/>
          </p:nvPr>
        </p:nvSpPr>
        <p:spPr/>
        <p:txBody>
          <a:bodyPr/>
          <a:lstStyle>
            <a:lvl1pPr>
              <a:defRPr/>
            </a:lvl1pPr>
          </a:lstStyle>
          <a:p>
            <a:pPr>
              <a:defRPr/>
            </a:pPr>
            <a:fld id="{1FDC3CEF-4578-4B8E-9177-311908F66E7C}" type="slidenum">
              <a:rPr lang="de-CH"/>
              <a:pPr>
                <a:defRPr/>
              </a:pPr>
              <a:t>‹Nr.›</a:t>
            </a:fld>
            <a:endParaRPr lang="de-CH"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700808"/>
            <a:ext cx="7772400" cy="1470025"/>
          </a:xfrm>
        </p:spPr>
        <p:txBody>
          <a:bodyPr>
            <a:normAutofit/>
          </a:bodyPr>
          <a:lstStyle>
            <a:lvl1pPr>
              <a:defRPr sz="4000" b="1">
                <a:latin typeface="Georgia" pitchFamily="18" charset="0"/>
              </a:defRPr>
            </a:lvl1pPr>
          </a:lstStyle>
          <a:p>
            <a:r>
              <a:rPr lang="de-DE" dirty="0"/>
              <a:t>Titelmasterformat durch Klicken bearbeiten</a:t>
            </a:r>
            <a:endParaRPr lang="de-CH" dirty="0"/>
          </a:p>
        </p:txBody>
      </p:sp>
      <p:sp>
        <p:nvSpPr>
          <p:cNvPr id="3" name="Untertitel 2"/>
          <p:cNvSpPr>
            <a:spLocks noGrp="1"/>
          </p:cNvSpPr>
          <p:nvPr>
            <p:ph type="subTitle" idx="1"/>
          </p:nvPr>
        </p:nvSpPr>
        <p:spPr>
          <a:xfrm>
            <a:off x="611560" y="3886200"/>
            <a:ext cx="7920880" cy="2279104"/>
          </a:xfrm>
        </p:spPr>
        <p:txBody>
          <a:bodyPr/>
          <a:lstStyle>
            <a:lvl1pPr marL="0" indent="0" algn="l">
              <a:buNone/>
              <a:defRPr>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de-CH" dirty="0"/>
          </a:p>
        </p:txBody>
      </p:sp>
      <p:sp>
        <p:nvSpPr>
          <p:cNvPr id="4" name="Foliennummernplatzhalter 10"/>
          <p:cNvSpPr>
            <a:spLocks noGrp="1"/>
          </p:cNvSpPr>
          <p:nvPr>
            <p:ph type="sldNum" sz="quarter" idx="10"/>
          </p:nvPr>
        </p:nvSpPr>
        <p:spPr>
          <a:xfrm>
            <a:off x="7019925" y="6303963"/>
            <a:ext cx="2133600" cy="365125"/>
          </a:xfrm>
        </p:spPr>
        <p:txBody>
          <a:bodyPr/>
          <a:lstStyle>
            <a:lvl1pPr>
              <a:defRPr/>
            </a:lvl1pPr>
          </a:lstStyle>
          <a:p>
            <a:pPr>
              <a:defRPr/>
            </a:pPr>
            <a:fld id="{5AE26829-0C03-4218-BFCD-C70A9A52D2DE}"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6" name="Picture 2" descr="C:\Users\Barbara Gysel\Documents\friends\gang\teaching\logos\logo_unibasel.gif"/>
          <p:cNvPicPr>
            <a:picLocks noChangeAspect="1" noChangeArrowheads="1"/>
          </p:cNvPicPr>
          <p:nvPr userDrawn="1"/>
        </p:nvPicPr>
        <p:blipFill>
          <a:blip r:embed="rId2" cstate="print"/>
          <a:srcRect/>
          <a:stretch>
            <a:fillRect/>
          </a:stretch>
        </p:blipFill>
        <p:spPr bwMode="auto">
          <a:xfrm>
            <a:off x="8531225" y="71438"/>
            <a:ext cx="512763" cy="714375"/>
          </a:xfrm>
          <a:prstGeom prst="rect">
            <a:avLst/>
          </a:prstGeom>
          <a:noFill/>
          <a:ln w="9525">
            <a:noFill/>
            <a:miter lim="800000"/>
            <a:headEnd/>
            <a:tailEnd/>
          </a:ln>
        </p:spPr>
      </p:pic>
      <p:sp>
        <p:nvSpPr>
          <p:cNvPr id="2" name="Titel 1"/>
          <p:cNvSpPr>
            <a:spLocks noGrp="1"/>
          </p:cNvSpPr>
          <p:nvPr>
            <p:ph type="title" hasCustomPrompt="1"/>
          </p:nvPr>
        </p:nvSpPr>
        <p:spPr>
          <a:xfrm>
            <a:off x="179512" y="274638"/>
            <a:ext cx="8507288" cy="1143000"/>
          </a:xfrm>
        </p:spPr>
        <p:txBody>
          <a:bodyPr/>
          <a:lstStyle>
            <a:lvl1pPr>
              <a:defRPr sz="2600"/>
            </a:lvl1pPr>
          </a:lstStyle>
          <a:p>
            <a:r>
              <a:rPr lang="de-DE" dirty="0"/>
              <a:t>Titelmasterformat durch Klicken bearbeiten</a:t>
            </a:r>
            <a:endParaRPr lang="de-CH" dirty="0"/>
          </a:p>
        </p:txBody>
      </p:sp>
      <p:sp>
        <p:nvSpPr>
          <p:cNvPr id="3" name="Inhaltsplatzhalter 2"/>
          <p:cNvSpPr>
            <a:spLocks noGrp="1"/>
          </p:cNvSpPr>
          <p:nvPr>
            <p:ph idx="1"/>
          </p:nvPr>
        </p:nvSpPr>
        <p:spPr>
          <a:xfrm>
            <a:off x="215900" y="6568752"/>
            <a:ext cx="8964612" cy="1108720"/>
          </a:xfrm>
        </p:spPr>
        <p:txBody>
          <a:bodyPr/>
          <a:lstStyle>
            <a:lvl1pPr>
              <a:buNone/>
              <a:defRPr sz="1200"/>
            </a:lvl1pPr>
            <a:lvl2pPr>
              <a:defRPr sz="2600"/>
            </a:lvl2pPr>
            <a:lvl3pPr>
              <a:defRPr/>
            </a:lvl3pPr>
          </a:lstStyle>
          <a:p>
            <a:pPr lvl="0"/>
            <a:r>
              <a:rPr lang="de-DE" dirty="0"/>
              <a:t>Textmasterformate durch Klicken bearbeiten</a:t>
            </a:r>
          </a:p>
        </p:txBody>
      </p:sp>
      <p:sp>
        <p:nvSpPr>
          <p:cNvPr id="8" name="Foliennummernplatzhalter 5"/>
          <p:cNvSpPr txBox="1">
            <a:spLocks/>
          </p:cNvSpPr>
          <p:nvPr userDrawn="1"/>
        </p:nvSpPr>
        <p:spPr>
          <a:xfrm>
            <a:off x="8244408" y="6453336"/>
            <a:ext cx="864667" cy="360339"/>
          </a:xfrm>
          <a:prstGeom prst="rect">
            <a:avLst/>
          </a:prstGeom>
        </p:spPr>
        <p:txBody>
          <a:bodyPr vert="horz" lIns="91440" tIns="45720" rIns="91440" bIns="45720" rtlCol="0" anchor="ctr"/>
          <a:lstStyle>
            <a:lvl1pPr algn="r" fontAlgn="auto">
              <a:spcBef>
                <a:spcPts val="0"/>
              </a:spcBef>
              <a:spcAft>
                <a:spcPts val="0"/>
              </a:spcAft>
              <a:defRPr sz="24000">
                <a:solidFill>
                  <a:schemeClr val="tx1">
                    <a:tint val="75000"/>
                  </a:schemeClr>
                </a:solidFill>
                <a:latin typeface="+mn-lt"/>
                <a:cs typeface="+mn-cs"/>
              </a:defRPr>
            </a:lvl1pPr>
          </a:lstStyle>
          <a:p>
            <a:pPr>
              <a:defRPr/>
            </a:pPr>
            <a:fld id="{70DB1CD1-8EAB-4C33-8F03-1BE16D3DDA50}" type="slidenum">
              <a:rPr lang="de-CH" sz="1800" smtClean="0">
                <a:solidFill>
                  <a:prstClr val="black">
                    <a:tint val="75000"/>
                  </a:prstClr>
                </a:solidFill>
              </a:rPr>
              <a:pPr>
                <a:defRPr/>
              </a:pPr>
              <a:t>‹Nr.›</a:t>
            </a:fld>
            <a:endParaRPr lang="de-CH" sz="1800" dirty="0">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Foliennummernplatzhalter 5"/>
          <p:cNvSpPr>
            <a:spLocks noGrp="1"/>
          </p:cNvSpPr>
          <p:nvPr>
            <p:ph type="sldNum" sz="quarter" idx="10"/>
          </p:nvPr>
        </p:nvSpPr>
        <p:spPr/>
        <p:txBody>
          <a:bodyPr/>
          <a:lstStyle>
            <a:lvl1pPr>
              <a:defRPr/>
            </a:lvl1pPr>
          </a:lstStyle>
          <a:p>
            <a:pPr>
              <a:defRPr/>
            </a:pPr>
            <a:fld id="{673E49AA-7925-48AC-8B31-9ACAF461F14F}"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oliennummernplatzhalter 5"/>
          <p:cNvSpPr>
            <a:spLocks noGrp="1"/>
          </p:cNvSpPr>
          <p:nvPr>
            <p:ph type="sldNum" sz="quarter" idx="10"/>
          </p:nvPr>
        </p:nvSpPr>
        <p:spPr/>
        <p:txBody>
          <a:bodyPr/>
          <a:lstStyle>
            <a:lvl1pPr>
              <a:defRPr/>
            </a:lvl1pPr>
          </a:lstStyle>
          <a:p>
            <a:pPr>
              <a:defRPr/>
            </a:pPr>
            <a:fld id="{82999E41-12C5-468F-904A-D9FC11AD4849}"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Foliennummernplatzhalter 5"/>
          <p:cNvSpPr>
            <a:spLocks noGrp="1"/>
          </p:cNvSpPr>
          <p:nvPr>
            <p:ph type="sldNum" sz="quarter" idx="10"/>
          </p:nvPr>
        </p:nvSpPr>
        <p:spPr/>
        <p:txBody>
          <a:bodyPr/>
          <a:lstStyle>
            <a:lvl1pPr>
              <a:defRPr/>
            </a:lvl1pPr>
          </a:lstStyle>
          <a:p>
            <a:pPr>
              <a:defRPr/>
            </a:pPr>
            <a:fld id="{C0E8C6BF-E5DA-43FA-927F-0A87519B934C}"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Foliennummernplatzhalter 5"/>
          <p:cNvSpPr>
            <a:spLocks noGrp="1"/>
          </p:cNvSpPr>
          <p:nvPr>
            <p:ph type="sldNum" sz="quarter" idx="10"/>
          </p:nvPr>
        </p:nvSpPr>
        <p:spPr/>
        <p:txBody>
          <a:bodyPr/>
          <a:lstStyle>
            <a:lvl1pPr>
              <a:defRPr/>
            </a:lvl1pPr>
          </a:lstStyle>
          <a:p>
            <a:pPr>
              <a:defRPr/>
            </a:pPr>
            <a:fld id="{EFB74BCC-6494-4B89-BCD0-588989107336}"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5"/>
          <p:cNvSpPr>
            <a:spLocks noGrp="1"/>
          </p:cNvSpPr>
          <p:nvPr>
            <p:ph type="sldNum" sz="quarter" idx="10"/>
          </p:nvPr>
        </p:nvSpPr>
        <p:spPr/>
        <p:txBody>
          <a:bodyPr/>
          <a:lstStyle>
            <a:lvl1pPr>
              <a:defRPr/>
            </a:lvl1pPr>
          </a:lstStyle>
          <a:p>
            <a:pPr>
              <a:defRPr/>
            </a:pPr>
            <a:fld id="{73373B49-9615-4229-9204-02035279C58C}"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Foliennummernplatzhalter 5"/>
          <p:cNvSpPr>
            <a:spLocks noGrp="1"/>
          </p:cNvSpPr>
          <p:nvPr>
            <p:ph type="sldNum" sz="quarter" idx="10"/>
          </p:nvPr>
        </p:nvSpPr>
        <p:spPr/>
        <p:txBody>
          <a:bodyPr/>
          <a:lstStyle>
            <a:lvl1pPr>
              <a:defRPr/>
            </a:lvl1pPr>
          </a:lstStyle>
          <a:p>
            <a:pPr>
              <a:defRPr/>
            </a:pPr>
            <a:fld id="{EB0E3C02-BFEC-42CD-8D02-EA6076C70592}"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6" name="Picture 2" descr="C:\Users\Barbara Gysel\Documents\friends\gang\teaching\logos\logo_unibasel.gif"/>
          <p:cNvPicPr>
            <a:picLocks noChangeAspect="1" noChangeArrowheads="1"/>
          </p:cNvPicPr>
          <p:nvPr userDrawn="1"/>
        </p:nvPicPr>
        <p:blipFill>
          <a:blip r:embed="rId2" cstate="print"/>
          <a:srcRect/>
          <a:stretch>
            <a:fillRect/>
          </a:stretch>
        </p:blipFill>
        <p:spPr bwMode="auto">
          <a:xfrm>
            <a:off x="8531225" y="71438"/>
            <a:ext cx="512763" cy="714375"/>
          </a:xfrm>
          <a:prstGeom prst="rect">
            <a:avLst/>
          </a:prstGeom>
          <a:noFill/>
          <a:ln w="9525">
            <a:noFill/>
            <a:miter lim="800000"/>
            <a:headEnd/>
            <a:tailEnd/>
          </a:ln>
        </p:spPr>
      </p:pic>
      <p:sp>
        <p:nvSpPr>
          <p:cNvPr id="2" name="Titel 1"/>
          <p:cNvSpPr>
            <a:spLocks noGrp="1"/>
          </p:cNvSpPr>
          <p:nvPr>
            <p:ph type="title" hasCustomPrompt="1"/>
          </p:nvPr>
        </p:nvSpPr>
        <p:spPr>
          <a:xfrm>
            <a:off x="179512" y="274638"/>
            <a:ext cx="8507288" cy="1143000"/>
          </a:xfrm>
        </p:spPr>
        <p:txBody>
          <a:bodyPr/>
          <a:lstStyle/>
          <a:p>
            <a:r>
              <a:rPr lang="de-DE" dirty="0"/>
              <a:t>Titelmasterformat durch Klicken bearbeiten</a:t>
            </a:r>
            <a:endParaRPr lang="de-CH" dirty="0"/>
          </a:p>
        </p:txBody>
      </p:sp>
      <p:sp>
        <p:nvSpPr>
          <p:cNvPr id="3" name="Inhaltsplatzhalter 2"/>
          <p:cNvSpPr>
            <a:spLocks noGrp="1"/>
          </p:cNvSpPr>
          <p:nvPr>
            <p:ph idx="1"/>
          </p:nvPr>
        </p:nvSpPr>
        <p:spPr>
          <a:xfrm>
            <a:off x="215900" y="1600200"/>
            <a:ext cx="8964612" cy="4997450"/>
          </a:xfrm>
        </p:spPr>
        <p:txBody>
          <a:bodyPr/>
          <a:lstStyle>
            <a:lvl1pPr>
              <a:defRPr sz="2400"/>
            </a:lvl1pPr>
            <a:lvl2pPr>
              <a:defRPr sz="2600"/>
            </a:lvl2pPr>
            <a:lvl3pPr>
              <a:defRPr/>
            </a:lvl3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5" name="Foliennummernplatzhalter 5"/>
          <p:cNvSpPr txBox="1">
            <a:spLocks/>
          </p:cNvSpPr>
          <p:nvPr userDrawn="1"/>
        </p:nvSpPr>
        <p:spPr>
          <a:xfrm>
            <a:off x="8244408" y="6453336"/>
            <a:ext cx="864667" cy="360339"/>
          </a:xfrm>
          <a:prstGeom prst="rect">
            <a:avLst/>
          </a:prstGeom>
        </p:spPr>
        <p:txBody>
          <a:bodyPr vert="horz" lIns="91440" tIns="45720" rIns="91440" bIns="45720" rtlCol="0" anchor="ctr"/>
          <a:lstStyle>
            <a:lvl1pPr algn="r" fontAlgn="auto">
              <a:spcBef>
                <a:spcPts val="0"/>
              </a:spcBef>
              <a:spcAft>
                <a:spcPts val="0"/>
              </a:spcAft>
              <a:defRPr sz="24000">
                <a:solidFill>
                  <a:schemeClr val="tx1">
                    <a:tint val="75000"/>
                  </a:schemeClr>
                </a:solidFill>
                <a:latin typeface="+mn-lt"/>
                <a:cs typeface="+mn-cs"/>
              </a:defRPr>
            </a:lvl1pPr>
          </a:lstStyle>
          <a:p>
            <a:pPr>
              <a:defRPr/>
            </a:pPr>
            <a:fld id="{70DB1CD1-8EAB-4C33-8F03-1BE16D3DDA50}" type="slidenum">
              <a:rPr lang="de-CH" sz="1800" smtClean="0">
                <a:solidFill>
                  <a:prstClr val="black">
                    <a:tint val="75000"/>
                  </a:prstClr>
                </a:solidFill>
              </a:rPr>
              <a:pPr>
                <a:defRPr/>
              </a:pPr>
              <a:t>‹Nr.›</a:t>
            </a:fld>
            <a:endParaRPr lang="de-CH" sz="1800"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Foliennummernplatzhalter 5"/>
          <p:cNvSpPr>
            <a:spLocks noGrp="1"/>
          </p:cNvSpPr>
          <p:nvPr>
            <p:ph type="sldNum" sz="quarter" idx="10"/>
          </p:nvPr>
        </p:nvSpPr>
        <p:spPr/>
        <p:txBody>
          <a:bodyPr/>
          <a:lstStyle>
            <a:lvl1pPr>
              <a:defRPr/>
            </a:lvl1pPr>
          </a:lstStyle>
          <a:p>
            <a:pPr>
              <a:defRPr/>
            </a:pPr>
            <a:fld id="{C83BE235-8256-4764-9963-BB540EA9563F}"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Foliennummernplatzhalter 5"/>
          <p:cNvSpPr>
            <a:spLocks noGrp="1"/>
          </p:cNvSpPr>
          <p:nvPr>
            <p:ph type="sldNum" sz="quarter" idx="10"/>
          </p:nvPr>
        </p:nvSpPr>
        <p:spPr/>
        <p:txBody>
          <a:bodyPr/>
          <a:lstStyle>
            <a:lvl1pPr>
              <a:defRPr/>
            </a:lvl1pPr>
          </a:lstStyle>
          <a:p>
            <a:pPr>
              <a:defRPr/>
            </a:pPr>
            <a:fld id="{0696D1F7-AF7A-424C-85E7-1B2E443D4867}"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Foliennummernplatzhalter 5"/>
          <p:cNvSpPr>
            <a:spLocks noGrp="1"/>
          </p:cNvSpPr>
          <p:nvPr>
            <p:ph type="sldNum" sz="quarter" idx="10"/>
          </p:nvPr>
        </p:nvSpPr>
        <p:spPr/>
        <p:txBody>
          <a:bodyPr/>
          <a:lstStyle>
            <a:lvl1pPr>
              <a:defRPr/>
            </a:lvl1pPr>
          </a:lstStyle>
          <a:p>
            <a:pPr>
              <a:defRPr/>
            </a:pPr>
            <a:fld id="{1FDC3CEF-4578-4B8E-9177-311908F66E7C}"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700808"/>
            <a:ext cx="7772400" cy="1470025"/>
          </a:xfrm>
        </p:spPr>
        <p:txBody>
          <a:bodyPr>
            <a:normAutofit/>
          </a:bodyPr>
          <a:lstStyle>
            <a:lvl1pPr>
              <a:defRPr sz="4000" b="1">
                <a:latin typeface="Georgia" pitchFamily="18" charset="0"/>
              </a:defRPr>
            </a:lvl1pPr>
          </a:lstStyle>
          <a:p>
            <a:r>
              <a:rPr lang="de-DE" dirty="0"/>
              <a:t>Titelmasterformat durch Klicken bearbeiten</a:t>
            </a:r>
            <a:endParaRPr lang="de-CH" dirty="0"/>
          </a:p>
        </p:txBody>
      </p:sp>
      <p:sp>
        <p:nvSpPr>
          <p:cNvPr id="3" name="Untertitel 2"/>
          <p:cNvSpPr>
            <a:spLocks noGrp="1"/>
          </p:cNvSpPr>
          <p:nvPr>
            <p:ph type="subTitle" idx="1"/>
          </p:nvPr>
        </p:nvSpPr>
        <p:spPr>
          <a:xfrm>
            <a:off x="611560" y="3886200"/>
            <a:ext cx="7920880" cy="2279104"/>
          </a:xfrm>
        </p:spPr>
        <p:txBody>
          <a:bodyPr/>
          <a:lstStyle>
            <a:lvl1pPr marL="0" indent="0" algn="l">
              <a:buNone/>
              <a:defRPr>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de-CH" dirty="0"/>
          </a:p>
        </p:txBody>
      </p:sp>
      <p:sp>
        <p:nvSpPr>
          <p:cNvPr id="4" name="Foliennummernplatzhalter 10"/>
          <p:cNvSpPr>
            <a:spLocks noGrp="1"/>
          </p:cNvSpPr>
          <p:nvPr>
            <p:ph type="sldNum" sz="quarter" idx="10"/>
          </p:nvPr>
        </p:nvSpPr>
        <p:spPr>
          <a:xfrm>
            <a:off x="7019925" y="6303963"/>
            <a:ext cx="2133600" cy="365125"/>
          </a:xfrm>
        </p:spPr>
        <p:txBody>
          <a:bodyPr/>
          <a:lstStyle>
            <a:lvl1pPr>
              <a:defRPr/>
            </a:lvl1pPr>
          </a:lstStyle>
          <a:p>
            <a:pPr>
              <a:defRPr/>
            </a:pPr>
            <a:fld id="{5AE26829-0C03-4218-BFCD-C70A9A52D2DE}"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6" name="Picture 2" descr="C:\Users\Barbara Gysel\Documents\friends\gang\teaching\logos\logo_unibasel.gif"/>
          <p:cNvPicPr>
            <a:picLocks noChangeAspect="1" noChangeArrowheads="1"/>
          </p:cNvPicPr>
          <p:nvPr userDrawn="1"/>
        </p:nvPicPr>
        <p:blipFill>
          <a:blip r:embed="rId2" cstate="print"/>
          <a:srcRect/>
          <a:stretch>
            <a:fillRect/>
          </a:stretch>
        </p:blipFill>
        <p:spPr bwMode="auto">
          <a:xfrm>
            <a:off x="8531225" y="71438"/>
            <a:ext cx="512763" cy="714375"/>
          </a:xfrm>
          <a:prstGeom prst="rect">
            <a:avLst/>
          </a:prstGeom>
          <a:noFill/>
          <a:ln w="9525">
            <a:noFill/>
            <a:miter lim="800000"/>
            <a:headEnd/>
            <a:tailEnd/>
          </a:ln>
        </p:spPr>
      </p:pic>
      <p:sp>
        <p:nvSpPr>
          <p:cNvPr id="2" name="Titel 1"/>
          <p:cNvSpPr>
            <a:spLocks noGrp="1"/>
          </p:cNvSpPr>
          <p:nvPr>
            <p:ph type="title" hasCustomPrompt="1"/>
          </p:nvPr>
        </p:nvSpPr>
        <p:spPr>
          <a:xfrm>
            <a:off x="179512" y="274638"/>
            <a:ext cx="8507288" cy="1143000"/>
          </a:xfrm>
        </p:spPr>
        <p:txBody>
          <a:bodyPr/>
          <a:lstStyle/>
          <a:p>
            <a:r>
              <a:rPr lang="de-DE" dirty="0"/>
              <a:t>Titelmasterformat durch Klicken bearbeiten</a:t>
            </a:r>
            <a:endParaRPr lang="de-CH" dirty="0"/>
          </a:p>
        </p:txBody>
      </p:sp>
      <p:sp>
        <p:nvSpPr>
          <p:cNvPr id="3" name="Inhaltsplatzhalter 2"/>
          <p:cNvSpPr>
            <a:spLocks noGrp="1"/>
          </p:cNvSpPr>
          <p:nvPr>
            <p:ph idx="1"/>
          </p:nvPr>
        </p:nvSpPr>
        <p:spPr>
          <a:xfrm>
            <a:off x="215900" y="1600200"/>
            <a:ext cx="8964612" cy="4997450"/>
          </a:xfrm>
        </p:spPr>
        <p:txBody>
          <a:bodyPr/>
          <a:lstStyle>
            <a:lvl1pPr>
              <a:defRPr sz="2400"/>
            </a:lvl1pPr>
            <a:lvl2pPr>
              <a:defRPr sz="2600"/>
            </a:lvl2pPr>
            <a:lvl3pPr>
              <a:defRPr/>
            </a:lvl3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Foliennummernplatzhalter 5"/>
          <p:cNvSpPr>
            <a:spLocks noGrp="1"/>
          </p:cNvSpPr>
          <p:nvPr>
            <p:ph type="sldNum" sz="quarter" idx="10"/>
          </p:nvPr>
        </p:nvSpPr>
        <p:spPr/>
        <p:txBody>
          <a:bodyPr/>
          <a:lstStyle>
            <a:lvl1pPr>
              <a:defRPr/>
            </a:lvl1pPr>
          </a:lstStyle>
          <a:p>
            <a:pPr>
              <a:defRPr/>
            </a:pPr>
            <a:fld id="{673E49AA-7925-48AC-8B31-9ACAF461F14F}"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oliennummernplatzhalter 5"/>
          <p:cNvSpPr>
            <a:spLocks noGrp="1"/>
          </p:cNvSpPr>
          <p:nvPr>
            <p:ph type="sldNum" sz="quarter" idx="10"/>
          </p:nvPr>
        </p:nvSpPr>
        <p:spPr/>
        <p:txBody>
          <a:bodyPr/>
          <a:lstStyle>
            <a:lvl1pPr>
              <a:defRPr/>
            </a:lvl1pPr>
          </a:lstStyle>
          <a:p>
            <a:pPr>
              <a:defRPr/>
            </a:pPr>
            <a:fld id="{82999E41-12C5-468F-904A-D9FC11AD4849}"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Foliennummernplatzhalter 5"/>
          <p:cNvSpPr>
            <a:spLocks noGrp="1"/>
          </p:cNvSpPr>
          <p:nvPr>
            <p:ph type="sldNum" sz="quarter" idx="10"/>
          </p:nvPr>
        </p:nvSpPr>
        <p:spPr/>
        <p:txBody>
          <a:bodyPr/>
          <a:lstStyle>
            <a:lvl1pPr>
              <a:defRPr/>
            </a:lvl1pPr>
          </a:lstStyle>
          <a:p>
            <a:pPr>
              <a:defRPr/>
            </a:pPr>
            <a:fld id="{C0E8C6BF-E5DA-43FA-927F-0A87519B934C}"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Foliennummernplatzhalter 5"/>
          <p:cNvSpPr>
            <a:spLocks noGrp="1"/>
          </p:cNvSpPr>
          <p:nvPr>
            <p:ph type="sldNum" sz="quarter" idx="10"/>
          </p:nvPr>
        </p:nvSpPr>
        <p:spPr/>
        <p:txBody>
          <a:bodyPr/>
          <a:lstStyle>
            <a:lvl1pPr>
              <a:defRPr/>
            </a:lvl1pPr>
          </a:lstStyle>
          <a:p>
            <a:pPr>
              <a:defRPr/>
            </a:pPr>
            <a:fld id="{EFB74BCC-6494-4B89-BCD0-588989107336}"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5"/>
          <p:cNvSpPr>
            <a:spLocks noGrp="1"/>
          </p:cNvSpPr>
          <p:nvPr>
            <p:ph type="sldNum" sz="quarter" idx="10"/>
          </p:nvPr>
        </p:nvSpPr>
        <p:spPr/>
        <p:txBody>
          <a:bodyPr/>
          <a:lstStyle>
            <a:lvl1pPr>
              <a:defRPr/>
            </a:lvl1pPr>
          </a:lstStyle>
          <a:p>
            <a:pPr>
              <a:defRPr/>
            </a:pPr>
            <a:fld id="{73373B49-9615-4229-9204-02035279C58C}"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Foliennummernplatzhalter 5"/>
          <p:cNvSpPr>
            <a:spLocks noGrp="1"/>
          </p:cNvSpPr>
          <p:nvPr>
            <p:ph type="sldNum" sz="quarter" idx="10"/>
          </p:nvPr>
        </p:nvSpPr>
        <p:spPr/>
        <p:txBody>
          <a:bodyPr/>
          <a:lstStyle>
            <a:lvl1pPr>
              <a:defRPr/>
            </a:lvl1pPr>
          </a:lstStyle>
          <a:p>
            <a:pPr>
              <a:defRPr/>
            </a:pPr>
            <a:fld id="{673E49AA-7925-48AC-8B31-9ACAF461F14F}" type="slidenum">
              <a:rPr lang="de-CH"/>
              <a:pPr>
                <a:defRPr/>
              </a:pPr>
              <a:t>‹Nr.›</a:t>
            </a:fld>
            <a:endParaRPr lang="de-CH"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Foliennummernplatzhalter 5"/>
          <p:cNvSpPr>
            <a:spLocks noGrp="1"/>
          </p:cNvSpPr>
          <p:nvPr>
            <p:ph type="sldNum" sz="quarter" idx="10"/>
          </p:nvPr>
        </p:nvSpPr>
        <p:spPr/>
        <p:txBody>
          <a:bodyPr/>
          <a:lstStyle>
            <a:lvl1pPr>
              <a:defRPr/>
            </a:lvl1pPr>
          </a:lstStyle>
          <a:p>
            <a:pPr>
              <a:defRPr/>
            </a:pPr>
            <a:fld id="{EB0E3C02-BFEC-42CD-8D02-EA6076C70592}"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Foliennummernplatzhalter 5"/>
          <p:cNvSpPr>
            <a:spLocks noGrp="1"/>
          </p:cNvSpPr>
          <p:nvPr>
            <p:ph type="sldNum" sz="quarter" idx="10"/>
          </p:nvPr>
        </p:nvSpPr>
        <p:spPr/>
        <p:txBody>
          <a:bodyPr/>
          <a:lstStyle>
            <a:lvl1pPr>
              <a:defRPr/>
            </a:lvl1pPr>
          </a:lstStyle>
          <a:p>
            <a:pPr>
              <a:defRPr/>
            </a:pPr>
            <a:fld id="{C83BE235-8256-4764-9963-BB540EA9563F}"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Foliennummernplatzhalter 5"/>
          <p:cNvSpPr>
            <a:spLocks noGrp="1"/>
          </p:cNvSpPr>
          <p:nvPr>
            <p:ph type="sldNum" sz="quarter" idx="10"/>
          </p:nvPr>
        </p:nvSpPr>
        <p:spPr/>
        <p:txBody>
          <a:bodyPr/>
          <a:lstStyle>
            <a:lvl1pPr>
              <a:defRPr/>
            </a:lvl1pPr>
          </a:lstStyle>
          <a:p>
            <a:pPr>
              <a:defRPr/>
            </a:pPr>
            <a:fld id="{0696D1F7-AF7A-424C-85E7-1B2E443D4867}"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Foliennummernplatzhalter 5"/>
          <p:cNvSpPr>
            <a:spLocks noGrp="1"/>
          </p:cNvSpPr>
          <p:nvPr>
            <p:ph type="sldNum" sz="quarter" idx="10"/>
          </p:nvPr>
        </p:nvSpPr>
        <p:spPr/>
        <p:txBody>
          <a:bodyPr/>
          <a:lstStyle>
            <a:lvl1pPr>
              <a:defRPr/>
            </a:lvl1pPr>
          </a:lstStyle>
          <a:p>
            <a:pPr>
              <a:defRPr/>
            </a:pPr>
            <a:fld id="{1FDC3CEF-4578-4B8E-9177-311908F66E7C}" type="slidenum">
              <a:rPr lang="de-CH">
                <a:solidFill>
                  <a:prstClr val="black">
                    <a:tint val="75000"/>
                  </a:prstClr>
                </a:solidFill>
              </a:rPr>
              <a:pPr>
                <a:defRPr/>
              </a:pPr>
              <a:t>‹Nr.›</a:t>
            </a:fld>
            <a:endParaRPr lang="de-CH" dirty="0">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700808"/>
            <a:ext cx="7772400" cy="1470025"/>
          </a:xfrm>
        </p:spPr>
        <p:txBody>
          <a:bodyPr>
            <a:normAutofit/>
          </a:bodyPr>
          <a:lstStyle>
            <a:lvl1pPr>
              <a:defRPr sz="4000" b="1">
                <a:latin typeface="Georgia" pitchFamily="18" charset="0"/>
              </a:defRPr>
            </a:lvl1pPr>
          </a:lstStyle>
          <a:p>
            <a:r>
              <a:rPr lang="de-DE" dirty="0"/>
              <a:t>Titelmasterformat durch Klicken bearbeiten</a:t>
            </a:r>
            <a:endParaRPr lang="de-CH" dirty="0"/>
          </a:p>
        </p:txBody>
      </p:sp>
      <p:sp>
        <p:nvSpPr>
          <p:cNvPr id="3" name="Untertitel 2"/>
          <p:cNvSpPr>
            <a:spLocks noGrp="1"/>
          </p:cNvSpPr>
          <p:nvPr>
            <p:ph type="subTitle" idx="1"/>
          </p:nvPr>
        </p:nvSpPr>
        <p:spPr>
          <a:xfrm>
            <a:off x="611560" y="3886200"/>
            <a:ext cx="7920880" cy="2279104"/>
          </a:xfrm>
        </p:spPr>
        <p:txBody>
          <a:bodyPr/>
          <a:lstStyle>
            <a:lvl1pPr marL="0" indent="0" algn="l">
              <a:buNone/>
              <a:defRPr>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de-CH" dirty="0"/>
          </a:p>
        </p:txBody>
      </p:sp>
      <p:sp>
        <p:nvSpPr>
          <p:cNvPr id="4" name="Foliennummernplatzhalter 10"/>
          <p:cNvSpPr>
            <a:spLocks noGrp="1"/>
          </p:cNvSpPr>
          <p:nvPr>
            <p:ph type="sldNum" sz="quarter" idx="10"/>
          </p:nvPr>
        </p:nvSpPr>
        <p:spPr>
          <a:xfrm>
            <a:off x="7019925" y="6303963"/>
            <a:ext cx="21336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E26829-0C03-4218-BFCD-C70A9A52D2DE}"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5240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6" name="Picture 2" descr="C:\Users\Barbara Gysel\Documents\friends\gang\teaching\logos\logo_unibasel.gif"/>
          <p:cNvPicPr>
            <a:picLocks noChangeAspect="1" noChangeArrowheads="1"/>
          </p:cNvPicPr>
          <p:nvPr userDrawn="1"/>
        </p:nvPicPr>
        <p:blipFill>
          <a:blip r:embed="rId2" cstate="print"/>
          <a:srcRect/>
          <a:stretch>
            <a:fillRect/>
          </a:stretch>
        </p:blipFill>
        <p:spPr bwMode="auto">
          <a:xfrm>
            <a:off x="8531225" y="71438"/>
            <a:ext cx="512763" cy="714375"/>
          </a:xfrm>
          <a:prstGeom prst="rect">
            <a:avLst/>
          </a:prstGeom>
          <a:noFill/>
          <a:ln w="9525">
            <a:noFill/>
            <a:miter lim="800000"/>
            <a:headEnd/>
            <a:tailEnd/>
          </a:ln>
        </p:spPr>
      </p:pic>
      <p:sp>
        <p:nvSpPr>
          <p:cNvPr id="2" name="Titel 1"/>
          <p:cNvSpPr>
            <a:spLocks noGrp="1"/>
          </p:cNvSpPr>
          <p:nvPr>
            <p:ph type="title" hasCustomPrompt="1"/>
          </p:nvPr>
        </p:nvSpPr>
        <p:spPr>
          <a:xfrm>
            <a:off x="179512" y="274638"/>
            <a:ext cx="8507288" cy="1143000"/>
          </a:xfrm>
        </p:spPr>
        <p:txBody>
          <a:bodyPr/>
          <a:lstStyle>
            <a:lvl1pPr>
              <a:defRPr sz="2600"/>
            </a:lvl1pPr>
          </a:lstStyle>
          <a:p>
            <a:r>
              <a:rPr lang="de-DE" dirty="0"/>
              <a:t>Titelmasterformat durch Klicken bearbeiten</a:t>
            </a:r>
            <a:endParaRPr lang="de-CH" dirty="0"/>
          </a:p>
        </p:txBody>
      </p:sp>
      <p:sp>
        <p:nvSpPr>
          <p:cNvPr id="3" name="Inhaltsplatzhalter 2"/>
          <p:cNvSpPr>
            <a:spLocks noGrp="1"/>
          </p:cNvSpPr>
          <p:nvPr>
            <p:ph idx="1"/>
          </p:nvPr>
        </p:nvSpPr>
        <p:spPr>
          <a:xfrm>
            <a:off x="215900" y="6568752"/>
            <a:ext cx="8964612" cy="1108720"/>
          </a:xfrm>
        </p:spPr>
        <p:txBody>
          <a:bodyPr/>
          <a:lstStyle>
            <a:lvl1pPr>
              <a:buNone/>
              <a:defRPr sz="1200"/>
            </a:lvl1pPr>
            <a:lvl2pPr>
              <a:defRPr sz="2600"/>
            </a:lvl2pPr>
            <a:lvl3pPr>
              <a:defRPr/>
            </a:lvl3pPr>
          </a:lstStyle>
          <a:p>
            <a:pPr lvl="0"/>
            <a:r>
              <a:rPr lang="de-DE" dirty="0"/>
              <a:t>Textmasterformate durch Klicken bearbeiten</a:t>
            </a:r>
          </a:p>
        </p:txBody>
      </p:sp>
      <p:sp>
        <p:nvSpPr>
          <p:cNvPr id="8" name="Foliennummernplatzhalter 5"/>
          <p:cNvSpPr txBox="1">
            <a:spLocks/>
          </p:cNvSpPr>
          <p:nvPr userDrawn="1"/>
        </p:nvSpPr>
        <p:spPr>
          <a:xfrm>
            <a:off x="8244408" y="6453336"/>
            <a:ext cx="864667" cy="360339"/>
          </a:xfrm>
          <a:prstGeom prst="rect">
            <a:avLst/>
          </a:prstGeom>
        </p:spPr>
        <p:txBody>
          <a:bodyPr vert="horz" lIns="91440" tIns="45720" rIns="91440" bIns="45720" rtlCol="0" anchor="ctr"/>
          <a:lstStyle>
            <a:lvl1pPr algn="r" fontAlgn="auto">
              <a:spcBef>
                <a:spcPts val="0"/>
              </a:spcBef>
              <a:spcAft>
                <a:spcPts val="0"/>
              </a:spcAft>
              <a:defRPr sz="240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DB1CD1-8EAB-4C33-8F03-1BE16D3DDA50}" type="slidenum">
              <a:rPr kumimoji="0" lang="de-CH"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9354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3E49AA-7925-48AC-8B31-9ACAF461F14F}"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611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999E41-12C5-468F-904A-D9FC11AD4849}"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4826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0E8C6BF-E5DA-43FA-927F-0A87519B934C}"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0510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B74BCC-6494-4B89-BCD0-588989107336}"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245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oliennummernplatzhalter 5"/>
          <p:cNvSpPr>
            <a:spLocks noGrp="1"/>
          </p:cNvSpPr>
          <p:nvPr>
            <p:ph type="sldNum" sz="quarter" idx="10"/>
          </p:nvPr>
        </p:nvSpPr>
        <p:spPr/>
        <p:txBody>
          <a:bodyPr/>
          <a:lstStyle>
            <a:lvl1pPr>
              <a:defRPr/>
            </a:lvl1pPr>
          </a:lstStyle>
          <a:p>
            <a:pPr>
              <a:defRPr/>
            </a:pPr>
            <a:fld id="{82999E41-12C5-468F-904A-D9FC11AD4849}" type="slidenum">
              <a:rPr lang="de-CH"/>
              <a:pPr>
                <a:defRPr/>
              </a:pPr>
              <a:t>‹Nr.›</a:t>
            </a:fld>
            <a:endParaRPr lang="de-CH"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373B49-9615-4229-9204-02035279C58C}"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6906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0E3C02-BFEC-42CD-8D02-EA6076C70592}"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2637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3BE235-8256-4764-9963-BB540EA9563F}"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02769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96D1F7-AF7A-424C-85E7-1B2E443D4867}"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9823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FDC3CEF-4578-4B8E-9177-311908F66E7C}"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04157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700808"/>
            <a:ext cx="7772400" cy="1470025"/>
          </a:xfrm>
        </p:spPr>
        <p:txBody>
          <a:bodyPr>
            <a:normAutofit/>
          </a:bodyPr>
          <a:lstStyle>
            <a:lvl1pPr>
              <a:defRPr sz="4000" b="1">
                <a:latin typeface="Georgia" pitchFamily="18" charset="0"/>
              </a:defRPr>
            </a:lvl1pPr>
          </a:lstStyle>
          <a:p>
            <a:r>
              <a:rPr lang="de-DE" dirty="0"/>
              <a:t>Titelmasterformat durch Klicken bearbeiten</a:t>
            </a:r>
            <a:endParaRPr lang="de-CH" dirty="0"/>
          </a:p>
        </p:txBody>
      </p:sp>
      <p:sp>
        <p:nvSpPr>
          <p:cNvPr id="3" name="Untertitel 2"/>
          <p:cNvSpPr>
            <a:spLocks noGrp="1"/>
          </p:cNvSpPr>
          <p:nvPr>
            <p:ph type="subTitle" idx="1"/>
          </p:nvPr>
        </p:nvSpPr>
        <p:spPr>
          <a:xfrm>
            <a:off x="611560" y="3886200"/>
            <a:ext cx="7920880" cy="2279104"/>
          </a:xfrm>
        </p:spPr>
        <p:txBody>
          <a:bodyPr/>
          <a:lstStyle>
            <a:lvl1pPr marL="0" indent="0" algn="l">
              <a:buNone/>
              <a:defRPr>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de-CH" dirty="0"/>
          </a:p>
        </p:txBody>
      </p:sp>
      <p:sp>
        <p:nvSpPr>
          <p:cNvPr id="4" name="Foliennummernplatzhalter 10"/>
          <p:cNvSpPr>
            <a:spLocks noGrp="1"/>
          </p:cNvSpPr>
          <p:nvPr>
            <p:ph type="sldNum" sz="quarter" idx="10"/>
          </p:nvPr>
        </p:nvSpPr>
        <p:spPr>
          <a:xfrm>
            <a:off x="7019925" y="6303963"/>
            <a:ext cx="21336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E26829-0C03-4218-BFCD-C70A9A52D2DE}"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1574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6" name="Picture 2" descr="C:\Users\Barbara Gysel\Documents\friends\gang\teaching\logos\logo_unibasel.gif"/>
          <p:cNvPicPr>
            <a:picLocks noChangeAspect="1" noChangeArrowheads="1"/>
          </p:cNvPicPr>
          <p:nvPr userDrawn="1"/>
        </p:nvPicPr>
        <p:blipFill>
          <a:blip r:embed="rId2" cstate="print"/>
          <a:srcRect/>
          <a:stretch>
            <a:fillRect/>
          </a:stretch>
        </p:blipFill>
        <p:spPr bwMode="auto">
          <a:xfrm>
            <a:off x="8531225" y="71438"/>
            <a:ext cx="512763" cy="714375"/>
          </a:xfrm>
          <a:prstGeom prst="rect">
            <a:avLst/>
          </a:prstGeom>
          <a:noFill/>
          <a:ln w="9525">
            <a:noFill/>
            <a:miter lim="800000"/>
            <a:headEnd/>
            <a:tailEnd/>
          </a:ln>
        </p:spPr>
      </p:pic>
      <p:sp>
        <p:nvSpPr>
          <p:cNvPr id="2" name="Titel 1"/>
          <p:cNvSpPr>
            <a:spLocks noGrp="1"/>
          </p:cNvSpPr>
          <p:nvPr>
            <p:ph type="title" hasCustomPrompt="1"/>
          </p:nvPr>
        </p:nvSpPr>
        <p:spPr>
          <a:xfrm>
            <a:off x="179512" y="274638"/>
            <a:ext cx="8507288" cy="1143000"/>
          </a:xfrm>
        </p:spPr>
        <p:txBody>
          <a:bodyPr/>
          <a:lstStyle/>
          <a:p>
            <a:r>
              <a:rPr lang="de-DE" dirty="0"/>
              <a:t>Titelmasterformat durch Klicken bearbeiten</a:t>
            </a:r>
            <a:endParaRPr lang="de-CH" dirty="0"/>
          </a:p>
        </p:txBody>
      </p:sp>
      <p:sp>
        <p:nvSpPr>
          <p:cNvPr id="3" name="Inhaltsplatzhalter 2"/>
          <p:cNvSpPr>
            <a:spLocks noGrp="1"/>
          </p:cNvSpPr>
          <p:nvPr>
            <p:ph idx="1"/>
          </p:nvPr>
        </p:nvSpPr>
        <p:spPr>
          <a:xfrm>
            <a:off x="215900" y="1600200"/>
            <a:ext cx="8964612" cy="4997450"/>
          </a:xfrm>
        </p:spPr>
        <p:txBody>
          <a:bodyPr/>
          <a:lstStyle>
            <a:lvl1pPr>
              <a:defRPr sz="2400"/>
            </a:lvl1pPr>
            <a:lvl2pPr>
              <a:defRPr sz="2600"/>
            </a:lvl2pPr>
            <a:lvl3pPr>
              <a:defRPr/>
            </a:lvl3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5" name="Foliennummernplatzhalter 5"/>
          <p:cNvSpPr txBox="1">
            <a:spLocks/>
          </p:cNvSpPr>
          <p:nvPr userDrawn="1"/>
        </p:nvSpPr>
        <p:spPr>
          <a:xfrm>
            <a:off x="8244408" y="6453336"/>
            <a:ext cx="864667" cy="360339"/>
          </a:xfrm>
          <a:prstGeom prst="rect">
            <a:avLst/>
          </a:prstGeom>
        </p:spPr>
        <p:txBody>
          <a:bodyPr vert="horz" lIns="91440" tIns="45720" rIns="91440" bIns="45720" rtlCol="0" anchor="ctr"/>
          <a:lstStyle>
            <a:lvl1pPr algn="r" fontAlgn="auto">
              <a:spcBef>
                <a:spcPts val="0"/>
              </a:spcBef>
              <a:spcAft>
                <a:spcPts val="0"/>
              </a:spcAft>
              <a:defRPr sz="240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DB1CD1-8EAB-4C33-8F03-1BE16D3DDA50}" type="slidenum">
              <a:rPr kumimoji="0" lang="de-CH"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74317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3E49AA-7925-48AC-8B31-9ACAF461F14F}"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29495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999E41-12C5-468F-904A-D9FC11AD4849}"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6264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0E8C6BF-E5DA-43FA-927F-0A87519B934C}"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0197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Foliennummernplatzhalter 5"/>
          <p:cNvSpPr>
            <a:spLocks noGrp="1"/>
          </p:cNvSpPr>
          <p:nvPr>
            <p:ph type="sldNum" sz="quarter" idx="10"/>
          </p:nvPr>
        </p:nvSpPr>
        <p:spPr/>
        <p:txBody>
          <a:bodyPr/>
          <a:lstStyle>
            <a:lvl1pPr>
              <a:defRPr/>
            </a:lvl1pPr>
          </a:lstStyle>
          <a:p>
            <a:pPr>
              <a:defRPr/>
            </a:pPr>
            <a:fld id="{C0E8C6BF-E5DA-43FA-927F-0A87519B934C}" type="slidenum">
              <a:rPr lang="de-CH"/>
              <a:pPr>
                <a:defRPr/>
              </a:pPr>
              <a:t>‹Nr.›</a:t>
            </a:fld>
            <a:endParaRPr lang="de-CH"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B74BCC-6494-4B89-BCD0-588989107336}"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7682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373B49-9615-4229-9204-02035279C58C}"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0633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0E3C02-BFEC-42CD-8D02-EA6076C70592}"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0720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3BE235-8256-4764-9963-BB540EA9563F}"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30508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96D1F7-AF7A-424C-85E7-1B2E443D4867}"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2906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Foliennummernplatzhalter 5"/>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FDC3CEF-4578-4B8E-9177-311908F66E7C}" type="slidenum">
              <a:rPr kumimoji="0" lang="de-CH"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5984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Foliennummernplatzhalter 5"/>
          <p:cNvSpPr>
            <a:spLocks noGrp="1"/>
          </p:cNvSpPr>
          <p:nvPr>
            <p:ph type="sldNum" sz="quarter" idx="10"/>
          </p:nvPr>
        </p:nvSpPr>
        <p:spPr/>
        <p:txBody>
          <a:bodyPr/>
          <a:lstStyle>
            <a:lvl1pPr>
              <a:defRPr/>
            </a:lvl1pPr>
          </a:lstStyle>
          <a:p>
            <a:pPr>
              <a:defRPr/>
            </a:pPr>
            <a:fld id="{EFB74BCC-6494-4B89-BCD0-588989107336}" type="slidenum">
              <a:rPr lang="de-CH"/>
              <a:pPr>
                <a:defRPr/>
              </a:pPr>
              <a:t>‹Nr.›</a:t>
            </a:fld>
            <a:endParaRPr lang="de-CH"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5"/>
          <p:cNvSpPr>
            <a:spLocks noGrp="1"/>
          </p:cNvSpPr>
          <p:nvPr>
            <p:ph type="sldNum" sz="quarter" idx="10"/>
          </p:nvPr>
        </p:nvSpPr>
        <p:spPr/>
        <p:txBody>
          <a:bodyPr/>
          <a:lstStyle>
            <a:lvl1pPr>
              <a:defRPr/>
            </a:lvl1pPr>
          </a:lstStyle>
          <a:p>
            <a:pPr>
              <a:defRPr/>
            </a:pPr>
            <a:fld id="{73373B49-9615-4229-9204-02035279C58C}" type="slidenum">
              <a:rPr lang="de-CH"/>
              <a:pPr>
                <a:defRPr/>
              </a:pPr>
              <a:t>‹Nr.›</a:t>
            </a:fld>
            <a:endParaRPr lang="de-CH"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Foliennummernplatzhalter 5"/>
          <p:cNvSpPr>
            <a:spLocks noGrp="1"/>
          </p:cNvSpPr>
          <p:nvPr>
            <p:ph type="sldNum" sz="quarter" idx="10"/>
          </p:nvPr>
        </p:nvSpPr>
        <p:spPr/>
        <p:txBody>
          <a:bodyPr/>
          <a:lstStyle>
            <a:lvl1pPr>
              <a:defRPr/>
            </a:lvl1pPr>
          </a:lstStyle>
          <a:p>
            <a:pPr>
              <a:defRPr/>
            </a:pPr>
            <a:fld id="{EB0E3C02-BFEC-42CD-8D02-EA6076C70592}" type="slidenum">
              <a:rPr lang="de-CH"/>
              <a:pPr>
                <a:defRPr/>
              </a:pPr>
              <a:t>‹Nr.›</a:t>
            </a:fld>
            <a:endParaRPr lang="de-CH"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Foliennummernplatzhalter 5"/>
          <p:cNvSpPr>
            <a:spLocks noGrp="1"/>
          </p:cNvSpPr>
          <p:nvPr>
            <p:ph type="sldNum" sz="quarter" idx="10"/>
          </p:nvPr>
        </p:nvSpPr>
        <p:spPr/>
        <p:txBody>
          <a:bodyPr/>
          <a:lstStyle>
            <a:lvl1pPr>
              <a:defRPr/>
            </a:lvl1pPr>
          </a:lstStyle>
          <a:p>
            <a:pPr>
              <a:defRPr/>
            </a:pPr>
            <a:fld id="{C83BE235-8256-4764-9963-BB540EA9563F}" type="slidenum">
              <a:rPr lang="de-CH"/>
              <a:pPr>
                <a:defRPr/>
              </a:pPr>
              <a:t>‹Nr.›</a:t>
            </a:fld>
            <a:endParaRPr lang="de-CH"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2" descr="C:\Users\bg\Dropbox\edu\unibas\mngt\logo institut 2012\Logo 1.JPG"/>
          <p:cNvPicPr>
            <a:picLocks noChangeAspect="1" noChangeArrowheads="1"/>
          </p:cNvPicPr>
          <p:nvPr userDrawn="1"/>
        </p:nvPicPr>
        <p:blipFill>
          <a:blip r:embed="rId13" cstate="print"/>
          <a:srcRect/>
          <a:stretch>
            <a:fillRect/>
          </a:stretch>
        </p:blipFill>
        <p:spPr bwMode="auto">
          <a:xfrm>
            <a:off x="39490" y="-99392"/>
            <a:ext cx="1724198" cy="497908"/>
          </a:xfrm>
          <a:prstGeom prst="rect">
            <a:avLst/>
          </a:prstGeom>
          <a:noFill/>
        </p:spPr>
      </p:pic>
      <p:sp>
        <p:nvSpPr>
          <p:cNvPr id="1026" name="Titelplatzhalter 1"/>
          <p:cNvSpPr>
            <a:spLocks noGrp="1"/>
          </p:cNvSpPr>
          <p:nvPr>
            <p:ph type="title"/>
          </p:nvPr>
        </p:nvSpPr>
        <p:spPr bwMode="auto">
          <a:xfrm>
            <a:off x="179512" y="274638"/>
            <a:ext cx="85072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dirty="0"/>
              <a:t>Titelmasterformat durch Klicken bearbeiten</a:t>
            </a:r>
            <a:endParaRPr lang="de-CH" dirty="0"/>
          </a:p>
        </p:txBody>
      </p:sp>
      <p:sp>
        <p:nvSpPr>
          <p:cNvPr id="1027" name="Textplatzhalter 2"/>
          <p:cNvSpPr>
            <a:spLocks noGrp="1"/>
          </p:cNvSpPr>
          <p:nvPr>
            <p:ph type="body" idx="1"/>
          </p:nvPr>
        </p:nvSpPr>
        <p:spPr bwMode="auto">
          <a:xfrm>
            <a:off x="179388" y="1600200"/>
            <a:ext cx="8964612"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oliennummernplatzhalter 5"/>
          <p:cNvSpPr>
            <a:spLocks noGrp="1"/>
          </p:cNvSpPr>
          <p:nvPr>
            <p:ph type="sldNum" sz="quarter" idx="4"/>
          </p:nvPr>
        </p:nvSpPr>
        <p:spPr>
          <a:xfrm>
            <a:off x="8172400" y="6165304"/>
            <a:ext cx="971600" cy="648371"/>
          </a:xfrm>
          <a:prstGeom prst="rect">
            <a:avLst/>
          </a:prstGeom>
        </p:spPr>
        <p:txBody>
          <a:bodyPr vert="horz" lIns="91440" tIns="45720" rIns="91440" bIns="45720" rtlCol="0" anchor="ctr"/>
          <a:lstStyle>
            <a:lvl1pPr algn="r" fontAlgn="auto">
              <a:spcBef>
                <a:spcPts val="0"/>
              </a:spcBef>
              <a:spcAft>
                <a:spcPts val="0"/>
              </a:spcAft>
              <a:defRPr sz="1800">
                <a:solidFill>
                  <a:schemeClr val="tx1">
                    <a:tint val="75000"/>
                  </a:schemeClr>
                </a:solidFill>
                <a:latin typeface="+mn-lt"/>
                <a:cs typeface="+mn-cs"/>
              </a:defRPr>
            </a:lvl1pPr>
          </a:lstStyle>
          <a:p>
            <a:pPr>
              <a:defRPr/>
            </a:pPr>
            <a:fld id="{70DB1CD1-8EAB-4C33-8F03-1BE16D3DDA50}" type="slidenum">
              <a:rPr lang="de-CH" smtClean="0"/>
              <a:pPr>
                <a:defRPr/>
              </a:pPr>
              <a:t>‹Nr.›</a:t>
            </a:fld>
            <a:endParaRPr lang="de-CH" dirty="0"/>
          </a:p>
        </p:txBody>
      </p:sp>
      <p:sp>
        <p:nvSpPr>
          <p:cNvPr id="7" name="Rechteck 6"/>
          <p:cNvSpPr/>
          <p:nvPr/>
        </p:nvSpPr>
        <p:spPr>
          <a:xfrm>
            <a:off x="0" y="6669088"/>
            <a:ext cx="9144000" cy="215900"/>
          </a:xfrm>
          <a:prstGeom prst="rect">
            <a:avLst/>
          </a:prstGeom>
          <a:solidFill>
            <a:srgbClr val="71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CH" sz="1400" dirty="0">
                <a:latin typeface="Verdana" pitchFamily="34" charset="0"/>
                <a:ea typeface="Verdana" pitchFamily="34" charset="0"/>
                <a:cs typeface="Verdana" pitchFamily="34" charset="0"/>
              </a:rPr>
              <a:t>   1. Einleitung        2. Ergebnisse         3. Schlussfolgerungen       4. Ausblick                                                                               </a:t>
            </a:r>
          </a:p>
        </p:txBody>
      </p:sp>
      <p:pic>
        <p:nvPicPr>
          <p:cNvPr id="1032" name="Picture 2" descr="C:\Users\Barbara Gysel\Documents\friends\gang\teaching\logos\logo_unibasel.gif"/>
          <p:cNvPicPr>
            <a:picLocks noChangeAspect="1" noChangeArrowheads="1"/>
          </p:cNvPicPr>
          <p:nvPr/>
        </p:nvPicPr>
        <p:blipFill>
          <a:blip r:embed="rId14" cstate="print"/>
          <a:srcRect/>
          <a:stretch>
            <a:fillRect/>
          </a:stretch>
        </p:blipFill>
        <p:spPr bwMode="auto">
          <a:xfrm>
            <a:off x="8531225" y="71438"/>
            <a:ext cx="512763" cy="714375"/>
          </a:xfrm>
          <a:prstGeom prst="rect">
            <a:avLst/>
          </a:prstGeom>
          <a:noFill/>
          <a:ln w="9525">
            <a:noFill/>
            <a:miter lim="800000"/>
            <a:headEnd/>
            <a:tailEnd/>
          </a:ln>
        </p:spPr>
      </p:pic>
      <p:sp>
        <p:nvSpPr>
          <p:cNvPr id="9" name="Rechteck 8"/>
          <p:cNvSpPr/>
          <p:nvPr/>
        </p:nvSpPr>
        <p:spPr>
          <a:xfrm>
            <a:off x="0" y="6643710"/>
            <a:ext cx="9144000" cy="21429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pic>
        <p:nvPicPr>
          <p:cNvPr id="11" name="Picture 4"/>
          <p:cNvPicPr preferRelativeResize="0">
            <a:picLocks noChangeAspect="1" noChangeArrowheads="1"/>
          </p:cNvPicPr>
          <p:nvPr userDrawn="1"/>
        </p:nvPicPr>
        <p:blipFill>
          <a:blip r:embed="rId15" cstate="print"/>
          <a:srcRect/>
          <a:stretch>
            <a:fillRect/>
          </a:stretch>
        </p:blipFill>
        <p:spPr bwMode="auto">
          <a:xfrm>
            <a:off x="0" y="0"/>
            <a:ext cx="9144000" cy="460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20"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dt="0"/>
  <p:txStyles>
    <p:titleStyle>
      <a:lvl1pPr algn="l" rtl="0" eaLnBrk="0" fontAlgn="base" hangingPunct="0">
        <a:spcBef>
          <a:spcPct val="0"/>
        </a:spcBef>
        <a:spcAft>
          <a:spcPct val="0"/>
        </a:spcAft>
        <a:defRPr sz="3000" b="1" kern="1200">
          <a:solidFill>
            <a:schemeClr val="tx1"/>
          </a:solidFill>
          <a:latin typeface="Georgia" pitchFamily="18" charset="0"/>
          <a:ea typeface="+mj-ea"/>
          <a:cs typeface="+mj-cs"/>
        </a:defRPr>
      </a:lvl1pPr>
      <a:lvl2pPr algn="l" rtl="0" eaLnBrk="0" fontAlgn="base" hangingPunct="0">
        <a:spcBef>
          <a:spcPct val="0"/>
        </a:spcBef>
        <a:spcAft>
          <a:spcPct val="0"/>
        </a:spcAft>
        <a:defRPr sz="3000" b="1">
          <a:solidFill>
            <a:schemeClr val="tx1"/>
          </a:solidFill>
          <a:latin typeface="Georgia" pitchFamily="18" charset="0"/>
        </a:defRPr>
      </a:lvl2pPr>
      <a:lvl3pPr algn="l" rtl="0" eaLnBrk="0" fontAlgn="base" hangingPunct="0">
        <a:spcBef>
          <a:spcPct val="0"/>
        </a:spcBef>
        <a:spcAft>
          <a:spcPct val="0"/>
        </a:spcAft>
        <a:defRPr sz="3000" b="1">
          <a:solidFill>
            <a:schemeClr val="tx1"/>
          </a:solidFill>
          <a:latin typeface="Georgia" pitchFamily="18" charset="0"/>
        </a:defRPr>
      </a:lvl3pPr>
      <a:lvl4pPr algn="l" rtl="0" eaLnBrk="0" fontAlgn="base" hangingPunct="0">
        <a:spcBef>
          <a:spcPct val="0"/>
        </a:spcBef>
        <a:spcAft>
          <a:spcPct val="0"/>
        </a:spcAft>
        <a:defRPr sz="3000" b="1">
          <a:solidFill>
            <a:schemeClr val="tx1"/>
          </a:solidFill>
          <a:latin typeface="Georgia" pitchFamily="18" charset="0"/>
        </a:defRPr>
      </a:lvl4pPr>
      <a:lvl5pPr algn="l" rtl="0" eaLnBrk="0" fontAlgn="base" hangingPunct="0">
        <a:spcBef>
          <a:spcPct val="0"/>
        </a:spcBef>
        <a:spcAft>
          <a:spcPct val="0"/>
        </a:spcAft>
        <a:defRPr sz="3000" b="1">
          <a:solidFill>
            <a:schemeClr val="tx1"/>
          </a:solidFill>
          <a:latin typeface="Georgia"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Symbol" pitchFamily="18" charset="2"/>
        <a:buChar char="-"/>
        <a:defRPr sz="2600" kern="1200">
          <a:solidFill>
            <a:schemeClr val="tx1"/>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2600" kern="1200">
          <a:solidFill>
            <a:schemeClr val="tx1"/>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2" descr="C:\Users\bg\Dropbox\edu\unibas\mngt\logo institut 2012\Logo 1.JPG"/>
          <p:cNvPicPr>
            <a:picLocks noChangeAspect="1" noChangeArrowheads="1"/>
          </p:cNvPicPr>
          <p:nvPr userDrawn="1"/>
        </p:nvPicPr>
        <p:blipFill>
          <a:blip r:embed="rId13" cstate="print"/>
          <a:srcRect/>
          <a:stretch>
            <a:fillRect/>
          </a:stretch>
        </p:blipFill>
        <p:spPr bwMode="auto">
          <a:xfrm>
            <a:off x="39490" y="-99392"/>
            <a:ext cx="1724198" cy="497908"/>
          </a:xfrm>
          <a:prstGeom prst="rect">
            <a:avLst/>
          </a:prstGeom>
          <a:noFill/>
        </p:spPr>
      </p:pic>
      <p:sp>
        <p:nvSpPr>
          <p:cNvPr id="1026" name="Titelplatzhalter 1"/>
          <p:cNvSpPr>
            <a:spLocks noGrp="1"/>
          </p:cNvSpPr>
          <p:nvPr>
            <p:ph type="title"/>
          </p:nvPr>
        </p:nvSpPr>
        <p:spPr bwMode="auto">
          <a:xfrm>
            <a:off x="179512" y="341784"/>
            <a:ext cx="85072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dirty="0"/>
              <a:t>Titelmasterformat durch Klicken bearbeiten</a:t>
            </a:r>
            <a:endParaRPr lang="de-CH" dirty="0"/>
          </a:p>
        </p:txBody>
      </p:sp>
      <p:sp>
        <p:nvSpPr>
          <p:cNvPr id="1027" name="Textplatzhalter 2"/>
          <p:cNvSpPr>
            <a:spLocks noGrp="1"/>
          </p:cNvSpPr>
          <p:nvPr>
            <p:ph type="body" idx="1"/>
          </p:nvPr>
        </p:nvSpPr>
        <p:spPr bwMode="auto">
          <a:xfrm>
            <a:off x="179388" y="1600200"/>
            <a:ext cx="8964612"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p:cNvSpPr>
            <a:spLocks noGrp="1"/>
          </p:cNvSpPr>
          <p:nvPr>
            <p:ph type="sldNum" sz="quarter" idx="4"/>
          </p:nvPr>
        </p:nvSpPr>
        <p:spPr>
          <a:xfrm>
            <a:off x="8172400" y="6165304"/>
            <a:ext cx="971600" cy="648371"/>
          </a:xfrm>
          <a:prstGeom prst="rect">
            <a:avLst/>
          </a:prstGeom>
        </p:spPr>
        <p:txBody>
          <a:bodyPr vert="horz" lIns="91440" tIns="45720" rIns="91440" bIns="45720" rtlCol="0" anchor="ctr"/>
          <a:lstStyle>
            <a:lvl1pPr algn="r" fontAlgn="auto">
              <a:spcBef>
                <a:spcPts val="0"/>
              </a:spcBef>
              <a:spcAft>
                <a:spcPts val="0"/>
              </a:spcAft>
              <a:defRPr sz="1800">
                <a:solidFill>
                  <a:schemeClr val="tx1">
                    <a:tint val="75000"/>
                  </a:schemeClr>
                </a:solidFill>
                <a:latin typeface="+mn-lt"/>
                <a:cs typeface="+mn-cs"/>
              </a:defRPr>
            </a:lvl1pPr>
          </a:lstStyle>
          <a:p>
            <a:pPr>
              <a:defRPr/>
            </a:pPr>
            <a:fld id="{70DB1CD1-8EAB-4C33-8F03-1BE16D3DDA50}" type="slidenum">
              <a:rPr lang="de-CH" smtClean="0">
                <a:solidFill>
                  <a:prstClr val="black">
                    <a:tint val="75000"/>
                  </a:prstClr>
                </a:solidFill>
              </a:rPr>
              <a:pPr>
                <a:defRPr/>
              </a:pPr>
              <a:t>‹Nr.›</a:t>
            </a:fld>
            <a:endParaRPr lang="de-CH" dirty="0">
              <a:solidFill>
                <a:prstClr val="black">
                  <a:tint val="75000"/>
                </a:prstClr>
              </a:solidFill>
            </a:endParaRPr>
          </a:p>
        </p:txBody>
      </p:sp>
      <p:sp>
        <p:nvSpPr>
          <p:cNvPr id="7" name="Rechteck 6"/>
          <p:cNvSpPr/>
          <p:nvPr/>
        </p:nvSpPr>
        <p:spPr>
          <a:xfrm>
            <a:off x="0" y="6669088"/>
            <a:ext cx="9144000" cy="215900"/>
          </a:xfrm>
          <a:prstGeom prst="rect">
            <a:avLst/>
          </a:prstGeom>
          <a:solidFill>
            <a:srgbClr val="71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CH" sz="1400" dirty="0">
                <a:solidFill>
                  <a:prstClr val="white"/>
                </a:solidFill>
                <a:latin typeface="Verdana" pitchFamily="34" charset="0"/>
                <a:ea typeface="Verdana" pitchFamily="34" charset="0"/>
                <a:cs typeface="Verdana" pitchFamily="34" charset="0"/>
              </a:rPr>
              <a:t>   1. Einleitung        2. Ergebnisse         3. Schlussfolgerungen       4. Ausblick                                                                               </a:t>
            </a:r>
          </a:p>
        </p:txBody>
      </p:sp>
      <p:pic>
        <p:nvPicPr>
          <p:cNvPr id="1032" name="Picture 2" descr="C:\Users\Barbara Gysel\Documents\friends\gang\teaching\logos\logo_unibasel.gif"/>
          <p:cNvPicPr>
            <a:picLocks noChangeAspect="1" noChangeArrowheads="1"/>
          </p:cNvPicPr>
          <p:nvPr/>
        </p:nvPicPr>
        <p:blipFill>
          <a:blip r:embed="rId14" cstate="print"/>
          <a:srcRect/>
          <a:stretch>
            <a:fillRect/>
          </a:stretch>
        </p:blipFill>
        <p:spPr bwMode="auto">
          <a:xfrm>
            <a:off x="8531225" y="71438"/>
            <a:ext cx="512763" cy="714375"/>
          </a:xfrm>
          <a:prstGeom prst="rect">
            <a:avLst/>
          </a:prstGeom>
          <a:noFill/>
          <a:ln w="9525">
            <a:noFill/>
            <a:miter lim="800000"/>
            <a:headEnd/>
            <a:tailEnd/>
          </a:ln>
        </p:spPr>
      </p:pic>
      <p:sp>
        <p:nvSpPr>
          <p:cNvPr id="9" name="Rechteck 8"/>
          <p:cNvSpPr/>
          <p:nvPr/>
        </p:nvSpPr>
        <p:spPr>
          <a:xfrm>
            <a:off x="0" y="6643710"/>
            <a:ext cx="9144000" cy="21429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CH">
              <a:solidFill>
                <a:prstClr val="black"/>
              </a:solidFill>
            </a:endParaRPr>
          </a:p>
        </p:txBody>
      </p:sp>
      <p:pic>
        <p:nvPicPr>
          <p:cNvPr id="11" name="Picture 4"/>
          <p:cNvPicPr preferRelativeResize="0">
            <a:picLocks noChangeAspect="1" noChangeArrowheads="1"/>
          </p:cNvPicPr>
          <p:nvPr userDrawn="1"/>
        </p:nvPicPr>
        <p:blipFill>
          <a:blip r:embed="rId15" cstate="print"/>
          <a:srcRect/>
          <a:stretch>
            <a:fillRect/>
          </a:stretch>
        </p:blipFill>
        <p:spPr bwMode="auto">
          <a:xfrm>
            <a:off x="0" y="0"/>
            <a:ext cx="9144000" cy="460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dt="0"/>
  <p:txStyles>
    <p:titleStyle>
      <a:lvl1pPr algn="l" rtl="0" eaLnBrk="0" fontAlgn="base" hangingPunct="0">
        <a:spcBef>
          <a:spcPct val="0"/>
        </a:spcBef>
        <a:spcAft>
          <a:spcPct val="0"/>
        </a:spcAft>
        <a:defRPr sz="3000" b="1" kern="1200">
          <a:solidFill>
            <a:schemeClr val="tx1"/>
          </a:solidFill>
          <a:latin typeface="Georgia" pitchFamily="18" charset="0"/>
          <a:ea typeface="+mj-ea"/>
          <a:cs typeface="+mj-cs"/>
        </a:defRPr>
      </a:lvl1pPr>
      <a:lvl2pPr algn="l" rtl="0" eaLnBrk="0" fontAlgn="base" hangingPunct="0">
        <a:spcBef>
          <a:spcPct val="0"/>
        </a:spcBef>
        <a:spcAft>
          <a:spcPct val="0"/>
        </a:spcAft>
        <a:defRPr sz="3000" b="1">
          <a:solidFill>
            <a:schemeClr val="tx1"/>
          </a:solidFill>
          <a:latin typeface="Georgia" pitchFamily="18" charset="0"/>
        </a:defRPr>
      </a:lvl2pPr>
      <a:lvl3pPr algn="l" rtl="0" eaLnBrk="0" fontAlgn="base" hangingPunct="0">
        <a:spcBef>
          <a:spcPct val="0"/>
        </a:spcBef>
        <a:spcAft>
          <a:spcPct val="0"/>
        </a:spcAft>
        <a:defRPr sz="3000" b="1">
          <a:solidFill>
            <a:schemeClr val="tx1"/>
          </a:solidFill>
          <a:latin typeface="Georgia" pitchFamily="18" charset="0"/>
        </a:defRPr>
      </a:lvl3pPr>
      <a:lvl4pPr algn="l" rtl="0" eaLnBrk="0" fontAlgn="base" hangingPunct="0">
        <a:spcBef>
          <a:spcPct val="0"/>
        </a:spcBef>
        <a:spcAft>
          <a:spcPct val="0"/>
        </a:spcAft>
        <a:defRPr sz="3000" b="1">
          <a:solidFill>
            <a:schemeClr val="tx1"/>
          </a:solidFill>
          <a:latin typeface="Georgia" pitchFamily="18" charset="0"/>
        </a:defRPr>
      </a:lvl4pPr>
      <a:lvl5pPr algn="l" rtl="0" eaLnBrk="0" fontAlgn="base" hangingPunct="0">
        <a:spcBef>
          <a:spcPct val="0"/>
        </a:spcBef>
        <a:spcAft>
          <a:spcPct val="0"/>
        </a:spcAft>
        <a:defRPr sz="3000" b="1">
          <a:solidFill>
            <a:schemeClr val="tx1"/>
          </a:solidFill>
          <a:latin typeface="Georgia"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Symbol" pitchFamily="18" charset="2"/>
        <a:buChar char="-"/>
        <a:defRPr sz="2600" kern="1200">
          <a:solidFill>
            <a:schemeClr val="tx1"/>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2600" kern="1200">
          <a:solidFill>
            <a:schemeClr val="tx1"/>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2" descr="C:\Users\bg\Dropbox\edu\unibas\mngt\logo institut 2012\Logo 1.JPG"/>
          <p:cNvPicPr>
            <a:picLocks noChangeAspect="1" noChangeArrowheads="1"/>
          </p:cNvPicPr>
          <p:nvPr userDrawn="1"/>
        </p:nvPicPr>
        <p:blipFill>
          <a:blip r:embed="rId13" cstate="print"/>
          <a:srcRect/>
          <a:stretch>
            <a:fillRect/>
          </a:stretch>
        </p:blipFill>
        <p:spPr bwMode="auto">
          <a:xfrm>
            <a:off x="39490" y="-99392"/>
            <a:ext cx="1724198" cy="497908"/>
          </a:xfrm>
          <a:prstGeom prst="rect">
            <a:avLst/>
          </a:prstGeom>
          <a:noFill/>
        </p:spPr>
      </p:pic>
      <p:sp>
        <p:nvSpPr>
          <p:cNvPr id="1026" name="Titelplatzhalter 1"/>
          <p:cNvSpPr>
            <a:spLocks noGrp="1"/>
          </p:cNvSpPr>
          <p:nvPr>
            <p:ph type="title"/>
          </p:nvPr>
        </p:nvSpPr>
        <p:spPr bwMode="auto">
          <a:xfrm>
            <a:off x="179512" y="274638"/>
            <a:ext cx="85072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endParaRPr lang="de-CH"/>
          </a:p>
        </p:txBody>
      </p:sp>
      <p:sp>
        <p:nvSpPr>
          <p:cNvPr id="1027" name="Textplatzhalter 2"/>
          <p:cNvSpPr>
            <a:spLocks noGrp="1"/>
          </p:cNvSpPr>
          <p:nvPr>
            <p:ph type="body" idx="1"/>
          </p:nvPr>
        </p:nvSpPr>
        <p:spPr bwMode="auto">
          <a:xfrm>
            <a:off x="179388" y="1600200"/>
            <a:ext cx="8964612"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p:cNvSpPr>
            <a:spLocks noGrp="1"/>
          </p:cNvSpPr>
          <p:nvPr>
            <p:ph type="sldNum" sz="quarter" idx="4"/>
          </p:nvPr>
        </p:nvSpPr>
        <p:spPr>
          <a:xfrm>
            <a:off x="8172400" y="6165304"/>
            <a:ext cx="971600" cy="648371"/>
          </a:xfrm>
          <a:prstGeom prst="rect">
            <a:avLst/>
          </a:prstGeom>
        </p:spPr>
        <p:txBody>
          <a:bodyPr vert="horz" lIns="91440" tIns="45720" rIns="91440" bIns="45720" rtlCol="0" anchor="ctr"/>
          <a:lstStyle>
            <a:lvl1pPr algn="r" fontAlgn="auto">
              <a:spcBef>
                <a:spcPts val="0"/>
              </a:spcBef>
              <a:spcAft>
                <a:spcPts val="0"/>
              </a:spcAft>
              <a:defRPr sz="1800">
                <a:solidFill>
                  <a:schemeClr val="tx1">
                    <a:tint val="75000"/>
                  </a:schemeClr>
                </a:solidFill>
                <a:latin typeface="+mn-lt"/>
                <a:cs typeface="+mn-cs"/>
              </a:defRPr>
            </a:lvl1pPr>
          </a:lstStyle>
          <a:p>
            <a:pPr>
              <a:defRPr/>
            </a:pPr>
            <a:fld id="{70DB1CD1-8EAB-4C33-8F03-1BE16D3DDA50}" type="slidenum">
              <a:rPr lang="de-CH" smtClean="0">
                <a:solidFill>
                  <a:prstClr val="black">
                    <a:tint val="75000"/>
                  </a:prstClr>
                </a:solidFill>
              </a:rPr>
              <a:pPr>
                <a:defRPr/>
              </a:pPr>
              <a:t>‹Nr.›</a:t>
            </a:fld>
            <a:endParaRPr lang="de-CH" dirty="0">
              <a:solidFill>
                <a:prstClr val="black">
                  <a:tint val="75000"/>
                </a:prstClr>
              </a:solidFill>
            </a:endParaRPr>
          </a:p>
        </p:txBody>
      </p:sp>
      <p:sp>
        <p:nvSpPr>
          <p:cNvPr id="7" name="Rechteck 6"/>
          <p:cNvSpPr/>
          <p:nvPr/>
        </p:nvSpPr>
        <p:spPr>
          <a:xfrm>
            <a:off x="0" y="6669088"/>
            <a:ext cx="9144000" cy="215900"/>
          </a:xfrm>
          <a:prstGeom prst="rect">
            <a:avLst/>
          </a:prstGeom>
          <a:solidFill>
            <a:srgbClr val="71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CH" sz="1400" dirty="0">
                <a:solidFill>
                  <a:prstClr val="white"/>
                </a:solidFill>
                <a:latin typeface="Verdana" pitchFamily="34" charset="0"/>
                <a:ea typeface="Verdana" pitchFamily="34" charset="0"/>
                <a:cs typeface="Verdana" pitchFamily="34" charset="0"/>
              </a:rPr>
              <a:t>   1. Einleitung        2. Ergebnisse         3. Schlussfolgerungen       4. Ausblick                                                                               </a:t>
            </a:r>
          </a:p>
        </p:txBody>
      </p:sp>
      <p:pic>
        <p:nvPicPr>
          <p:cNvPr id="1032" name="Picture 2" descr="C:\Users\Barbara Gysel\Documents\friends\gang\teaching\logos\logo_unibasel.gif"/>
          <p:cNvPicPr>
            <a:picLocks noChangeAspect="1" noChangeArrowheads="1"/>
          </p:cNvPicPr>
          <p:nvPr/>
        </p:nvPicPr>
        <p:blipFill>
          <a:blip r:embed="rId14" cstate="print"/>
          <a:srcRect/>
          <a:stretch>
            <a:fillRect/>
          </a:stretch>
        </p:blipFill>
        <p:spPr bwMode="auto">
          <a:xfrm>
            <a:off x="8531225" y="71438"/>
            <a:ext cx="512763" cy="714375"/>
          </a:xfrm>
          <a:prstGeom prst="rect">
            <a:avLst/>
          </a:prstGeom>
          <a:noFill/>
          <a:ln w="9525">
            <a:noFill/>
            <a:miter lim="800000"/>
            <a:headEnd/>
            <a:tailEnd/>
          </a:ln>
        </p:spPr>
      </p:pic>
      <p:sp>
        <p:nvSpPr>
          <p:cNvPr id="9" name="Rechteck 8"/>
          <p:cNvSpPr/>
          <p:nvPr/>
        </p:nvSpPr>
        <p:spPr>
          <a:xfrm>
            <a:off x="0" y="6643710"/>
            <a:ext cx="9144000" cy="21429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CH">
              <a:solidFill>
                <a:prstClr val="black"/>
              </a:solidFill>
            </a:endParaRPr>
          </a:p>
        </p:txBody>
      </p:sp>
      <p:pic>
        <p:nvPicPr>
          <p:cNvPr id="11" name="Picture 4"/>
          <p:cNvPicPr preferRelativeResize="0">
            <a:picLocks noChangeAspect="1" noChangeArrowheads="1"/>
          </p:cNvPicPr>
          <p:nvPr userDrawn="1"/>
        </p:nvPicPr>
        <p:blipFill>
          <a:blip r:embed="rId15" cstate="print"/>
          <a:srcRect/>
          <a:stretch>
            <a:fillRect/>
          </a:stretch>
        </p:blipFill>
        <p:spPr bwMode="auto">
          <a:xfrm>
            <a:off x="0" y="0"/>
            <a:ext cx="9144000" cy="460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dt="0"/>
  <p:txStyles>
    <p:titleStyle>
      <a:lvl1pPr algn="l" rtl="0" eaLnBrk="0" fontAlgn="base" hangingPunct="0">
        <a:spcBef>
          <a:spcPct val="0"/>
        </a:spcBef>
        <a:spcAft>
          <a:spcPct val="0"/>
        </a:spcAft>
        <a:defRPr sz="3000" b="1" kern="1200">
          <a:solidFill>
            <a:schemeClr val="tx1"/>
          </a:solidFill>
          <a:latin typeface="Georgia" pitchFamily="18" charset="0"/>
          <a:ea typeface="+mj-ea"/>
          <a:cs typeface="+mj-cs"/>
        </a:defRPr>
      </a:lvl1pPr>
      <a:lvl2pPr algn="l" rtl="0" eaLnBrk="0" fontAlgn="base" hangingPunct="0">
        <a:spcBef>
          <a:spcPct val="0"/>
        </a:spcBef>
        <a:spcAft>
          <a:spcPct val="0"/>
        </a:spcAft>
        <a:defRPr sz="3000" b="1">
          <a:solidFill>
            <a:schemeClr val="tx1"/>
          </a:solidFill>
          <a:latin typeface="Georgia" pitchFamily="18" charset="0"/>
        </a:defRPr>
      </a:lvl2pPr>
      <a:lvl3pPr algn="l" rtl="0" eaLnBrk="0" fontAlgn="base" hangingPunct="0">
        <a:spcBef>
          <a:spcPct val="0"/>
        </a:spcBef>
        <a:spcAft>
          <a:spcPct val="0"/>
        </a:spcAft>
        <a:defRPr sz="3000" b="1">
          <a:solidFill>
            <a:schemeClr val="tx1"/>
          </a:solidFill>
          <a:latin typeface="Georgia" pitchFamily="18" charset="0"/>
        </a:defRPr>
      </a:lvl3pPr>
      <a:lvl4pPr algn="l" rtl="0" eaLnBrk="0" fontAlgn="base" hangingPunct="0">
        <a:spcBef>
          <a:spcPct val="0"/>
        </a:spcBef>
        <a:spcAft>
          <a:spcPct val="0"/>
        </a:spcAft>
        <a:defRPr sz="3000" b="1">
          <a:solidFill>
            <a:schemeClr val="tx1"/>
          </a:solidFill>
          <a:latin typeface="Georgia" pitchFamily="18" charset="0"/>
        </a:defRPr>
      </a:lvl4pPr>
      <a:lvl5pPr algn="l" rtl="0" eaLnBrk="0" fontAlgn="base" hangingPunct="0">
        <a:spcBef>
          <a:spcPct val="0"/>
        </a:spcBef>
        <a:spcAft>
          <a:spcPct val="0"/>
        </a:spcAft>
        <a:defRPr sz="3000" b="1">
          <a:solidFill>
            <a:schemeClr val="tx1"/>
          </a:solidFill>
          <a:latin typeface="Georgia"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Symbol" pitchFamily="18" charset="2"/>
        <a:buChar char="-"/>
        <a:defRPr sz="2600" kern="1200">
          <a:solidFill>
            <a:schemeClr val="tx1"/>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2600" kern="1200">
          <a:solidFill>
            <a:schemeClr val="tx1"/>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2" descr="C:\Users\bg\Dropbox\edu\unibas\mngt\logo institut 2012\Logo 1.JPG"/>
          <p:cNvPicPr>
            <a:picLocks noChangeAspect="1" noChangeArrowheads="1"/>
          </p:cNvPicPr>
          <p:nvPr userDrawn="1"/>
        </p:nvPicPr>
        <p:blipFill>
          <a:blip r:embed="rId13" cstate="print"/>
          <a:srcRect/>
          <a:stretch>
            <a:fillRect/>
          </a:stretch>
        </p:blipFill>
        <p:spPr bwMode="auto">
          <a:xfrm>
            <a:off x="39490" y="-99392"/>
            <a:ext cx="1724198" cy="497908"/>
          </a:xfrm>
          <a:prstGeom prst="rect">
            <a:avLst/>
          </a:prstGeom>
          <a:noFill/>
        </p:spPr>
      </p:pic>
      <p:sp>
        <p:nvSpPr>
          <p:cNvPr id="1026" name="Titelplatzhalter 1"/>
          <p:cNvSpPr>
            <a:spLocks noGrp="1"/>
          </p:cNvSpPr>
          <p:nvPr>
            <p:ph type="title"/>
          </p:nvPr>
        </p:nvSpPr>
        <p:spPr bwMode="auto">
          <a:xfrm>
            <a:off x="179512" y="341784"/>
            <a:ext cx="85072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dirty="0"/>
              <a:t>Titelmasterformat durch Klicken bearbeiten</a:t>
            </a:r>
            <a:endParaRPr lang="de-CH" dirty="0"/>
          </a:p>
        </p:txBody>
      </p:sp>
      <p:sp>
        <p:nvSpPr>
          <p:cNvPr id="1027" name="Textplatzhalter 2"/>
          <p:cNvSpPr>
            <a:spLocks noGrp="1"/>
          </p:cNvSpPr>
          <p:nvPr>
            <p:ph type="body" idx="1"/>
          </p:nvPr>
        </p:nvSpPr>
        <p:spPr bwMode="auto">
          <a:xfrm>
            <a:off x="179388" y="1600200"/>
            <a:ext cx="8964612"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p:cNvSpPr>
            <a:spLocks noGrp="1"/>
          </p:cNvSpPr>
          <p:nvPr>
            <p:ph type="sldNum" sz="quarter" idx="4"/>
          </p:nvPr>
        </p:nvSpPr>
        <p:spPr>
          <a:xfrm>
            <a:off x="8172400" y="6165304"/>
            <a:ext cx="971600" cy="648371"/>
          </a:xfrm>
          <a:prstGeom prst="rect">
            <a:avLst/>
          </a:prstGeom>
        </p:spPr>
        <p:txBody>
          <a:bodyPr vert="horz" lIns="91440" tIns="45720" rIns="91440" bIns="45720" rtlCol="0" anchor="ctr"/>
          <a:lstStyle>
            <a:lvl1pPr algn="r" fontAlgn="auto">
              <a:spcBef>
                <a:spcPts val="0"/>
              </a:spcBef>
              <a:spcAft>
                <a:spcPts val="0"/>
              </a:spcAft>
              <a:defRPr sz="18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DB1CD1-8EAB-4C33-8F03-1BE16D3DDA50}" type="slidenum">
              <a:rPr kumimoji="0" lang="de-CH"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echteck 6"/>
          <p:cNvSpPr/>
          <p:nvPr/>
        </p:nvSpPr>
        <p:spPr>
          <a:xfrm>
            <a:off x="0" y="6669088"/>
            <a:ext cx="9144000" cy="215900"/>
          </a:xfrm>
          <a:prstGeom prst="rect">
            <a:avLst/>
          </a:prstGeom>
          <a:solidFill>
            <a:srgbClr val="71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dirty="0">
                <a:ln>
                  <a:noFill/>
                </a:ln>
                <a:solidFill>
                  <a:prstClr val="white"/>
                </a:solidFill>
                <a:effectLst/>
                <a:uLnTx/>
                <a:uFillTx/>
                <a:latin typeface="Verdana" pitchFamily="34" charset="0"/>
                <a:ea typeface="Verdana" pitchFamily="34" charset="0"/>
                <a:cs typeface="Verdana" pitchFamily="34" charset="0"/>
              </a:rPr>
              <a:t>   1. Einleitung        2. Ergebnisse         3. Schlussfolgerungen       4. Ausblick                                                                               </a:t>
            </a:r>
          </a:p>
        </p:txBody>
      </p:sp>
      <p:pic>
        <p:nvPicPr>
          <p:cNvPr id="1032" name="Picture 2" descr="C:\Users\Barbara Gysel\Documents\friends\gang\teaching\logos\logo_unibasel.gif"/>
          <p:cNvPicPr>
            <a:picLocks noChangeAspect="1" noChangeArrowheads="1"/>
          </p:cNvPicPr>
          <p:nvPr/>
        </p:nvPicPr>
        <p:blipFill>
          <a:blip r:embed="rId14" cstate="print"/>
          <a:srcRect/>
          <a:stretch>
            <a:fillRect/>
          </a:stretch>
        </p:blipFill>
        <p:spPr bwMode="auto">
          <a:xfrm>
            <a:off x="8531225" y="71438"/>
            <a:ext cx="512763" cy="714375"/>
          </a:xfrm>
          <a:prstGeom prst="rect">
            <a:avLst/>
          </a:prstGeom>
          <a:noFill/>
          <a:ln w="9525">
            <a:noFill/>
            <a:miter lim="800000"/>
            <a:headEnd/>
            <a:tailEnd/>
          </a:ln>
        </p:spPr>
      </p:pic>
      <p:sp>
        <p:nvSpPr>
          <p:cNvPr id="9" name="Rechteck 8"/>
          <p:cNvSpPr/>
          <p:nvPr/>
        </p:nvSpPr>
        <p:spPr>
          <a:xfrm>
            <a:off x="0" y="6643710"/>
            <a:ext cx="9144000" cy="21429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4"/>
          <p:cNvPicPr preferRelativeResize="0">
            <a:picLocks noChangeAspect="1" noChangeArrowheads="1"/>
          </p:cNvPicPr>
          <p:nvPr userDrawn="1"/>
        </p:nvPicPr>
        <p:blipFill>
          <a:blip r:embed="rId15" cstate="print"/>
          <a:srcRect/>
          <a:stretch>
            <a:fillRect/>
          </a:stretch>
        </p:blipFill>
        <p:spPr bwMode="auto">
          <a:xfrm>
            <a:off x="0" y="0"/>
            <a:ext cx="9144000" cy="46038"/>
          </a:xfrm>
          <a:prstGeom prst="rect">
            <a:avLst/>
          </a:prstGeom>
          <a:noFill/>
          <a:ln w="9525">
            <a:noFill/>
            <a:miter lim="800000"/>
            <a:headEnd/>
            <a:tailEnd/>
          </a:ln>
        </p:spPr>
      </p:pic>
    </p:spTree>
    <p:extLst>
      <p:ext uri="{BB962C8B-B14F-4D97-AF65-F5344CB8AC3E}">
        <p14:creationId xmlns:p14="http://schemas.microsoft.com/office/powerpoint/2010/main" val="378947874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dt="0"/>
  <p:txStyles>
    <p:titleStyle>
      <a:lvl1pPr algn="l" rtl="0" eaLnBrk="0" fontAlgn="base" hangingPunct="0">
        <a:spcBef>
          <a:spcPct val="0"/>
        </a:spcBef>
        <a:spcAft>
          <a:spcPct val="0"/>
        </a:spcAft>
        <a:defRPr sz="3000" b="1" kern="1200">
          <a:solidFill>
            <a:schemeClr val="tx1"/>
          </a:solidFill>
          <a:latin typeface="Georgia" pitchFamily="18" charset="0"/>
          <a:ea typeface="+mj-ea"/>
          <a:cs typeface="+mj-cs"/>
        </a:defRPr>
      </a:lvl1pPr>
      <a:lvl2pPr algn="l" rtl="0" eaLnBrk="0" fontAlgn="base" hangingPunct="0">
        <a:spcBef>
          <a:spcPct val="0"/>
        </a:spcBef>
        <a:spcAft>
          <a:spcPct val="0"/>
        </a:spcAft>
        <a:defRPr sz="3000" b="1">
          <a:solidFill>
            <a:schemeClr val="tx1"/>
          </a:solidFill>
          <a:latin typeface="Georgia" pitchFamily="18" charset="0"/>
        </a:defRPr>
      </a:lvl2pPr>
      <a:lvl3pPr algn="l" rtl="0" eaLnBrk="0" fontAlgn="base" hangingPunct="0">
        <a:spcBef>
          <a:spcPct val="0"/>
        </a:spcBef>
        <a:spcAft>
          <a:spcPct val="0"/>
        </a:spcAft>
        <a:defRPr sz="3000" b="1">
          <a:solidFill>
            <a:schemeClr val="tx1"/>
          </a:solidFill>
          <a:latin typeface="Georgia" pitchFamily="18" charset="0"/>
        </a:defRPr>
      </a:lvl3pPr>
      <a:lvl4pPr algn="l" rtl="0" eaLnBrk="0" fontAlgn="base" hangingPunct="0">
        <a:spcBef>
          <a:spcPct val="0"/>
        </a:spcBef>
        <a:spcAft>
          <a:spcPct val="0"/>
        </a:spcAft>
        <a:defRPr sz="3000" b="1">
          <a:solidFill>
            <a:schemeClr val="tx1"/>
          </a:solidFill>
          <a:latin typeface="Georgia" pitchFamily="18" charset="0"/>
        </a:defRPr>
      </a:lvl4pPr>
      <a:lvl5pPr algn="l" rtl="0" eaLnBrk="0" fontAlgn="base" hangingPunct="0">
        <a:spcBef>
          <a:spcPct val="0"/>
        </a:spcBef>
        <a:spcAft>
          <a:spcPct val="0"/>
        </a:spcAft>
        <a:defRPr sz="3000" b="1">
          <a:solidFill>
            <a:schemeClr val="tx1"/>
          </a:solidFill>
          <a:latin typeface="Georgia"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Symbol" pitchFamily="18" charset="2"/>
        <a:buChar char="-"/>
        <a:defRPr sz="2600" kern="1200">
          <a:solidFill>
            <a:schemeClr val="tx1"/>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2600" kern="1200">
          <a:solidFill>
            <a:schemeClr val="tx1"/>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2" descr="C:\Users\bg\Dropbox\edu\unibas\mngt\logo institut 2012\Logo 1.JPG"/>
          <p:cNvPicPr>
            <a:picLocks noChangeAspect="1" noChangeArrowheads="1"/>
          </p:cNvPicPr>
          <p:nvPr userDrawn="1"/>
        </p:nvPicPr>
        <p:blipFill>
          <a:blip r:embed="rId13" cstate="print"/>
          <a:srcRect/>
          <a:stretch>
            <a:fillRect/>
          </a:stretch>
        </p:blipFill>
        <p:spPr bwMode="auto">
          <a:xfrm>
            <a:off x="39490" y="-99392"/>
            <a:ext cx="1724198" cy="497908"/>
          </a:xfrm>
          <a:prstGeom prst="rect">
            <a:avLst/>
          </a:prstGeom>
          <a:noFill/>
        </p:spPr>
      </p:pic>
      <p:sp>
        <p:nvSpPr>
          <p:cNvPr id="1026" name="Titelplatzhalter 1"/>
          <p:cNvSpPr>
            <a:spLocks noGrp="1"/>
          </p:cNvSpPr>
          <p:nvPr>
            <p:ph type="title"/>
          </p:nvPr>
        </p:nvSpPr>
        <p:spPr bwMode="auto">
          <a:xfrm>
            <a:off x="179512" y="274638"/>
            <a:ext cx="85072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dirty="0"/>
              <a:t>Titelmasterformat durch Klicken bearbeiten</a:t>
            </a:r>
            <a:endParaRPr lang="de-CH" dirty="0"/>
          </a:p>
        </p:txBody>
      </p:sp>
      <p:sp>
        <p:nvSpPr>
          <p:cNvPr id="1027" name="Textplatzhalter 2"/>
          <p:cNvSpPr>
            <a:spLocks noGrp="1"/>
          </p:cNvSpPr>
          <p:nvPr>
            <p:ph type="body" idx="1"/>
          </p:nvPr>
        </p:nvSpPr>
        <p:spPr bwMode="auto">
          <a:xfrm>
            <a:off x="179388" y="1600200"/>
            <a:ext cx="8964612"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oliennummernplatzhalter 5"/>
          <p:cNvSpPr>
            <a:spLocks noGrp="1"/>
          </p:cNvSpPr>
          <p:nvPr>
            <p:ph type="sldNum" sz="quarter" idx="4"/>
          </p:nvPr>
        </p:nvSpPr>
        <p:spPr>
          <a:xfrm>
            <a:off x="8172400" y="6165304"/>
            <a:ext cx="971600" cy="648371"/>
          </a:xfrm>
          <a:prstGeom prst="rect">
            <a:avLst/>
          </a:prstGeom>
        </p:spPr>
        <p:txBody>
          <a:bodyPr vert="horz" lIns="91440" tIns="45720" rIns="91440" bIns="45720" rtlCol="0" anchor="ctr"/>
          <a:lstStyle>
            <a:lvl1pPr algn="r" fontAlgn="auto">
              <a:spcBef>
                <a:spcPts val="0"/>
              </a:spcBef>
              <a:spcAft>
                <a:spcPts val="0"/>
              </a:spcAft>
              <a:defRPr sz="18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DB1CD1-8EAB-4C33-8F03-1BE16D3DDA50}" type="slidenum">
              <a:rPr kumimoji="0" lang="de-CH"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CH"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echteck 6"/>
          <p:cNvSpPr/>
          <p:nvPr/>
        </p:nvSpPr>
        <p:spPr>
          <a:xfrm>
            <a:off x="0" y="6669088"/>
            <a:ext cx="9144000" cy="215900"/>
          </a:xfrm>
          <a:prstGeom prst="rect">
            <a:avLst/>
          </a:prstGeom>
          <a:solidFill>
            <a:srgbClr val="71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dirty="0">
                <a:ln>
                  <a:noFill/>
                </a:ln>
                <a:solidFill>
                  <a:prstClr val="white"/>
                </a:solidFill>
                <a:effectLst/>
                <a:uLnTx/>
                <a:uFillTx/>
                <a:latin typeface="Verdana" pitchFamily="34" charset="0"/>
                <a:ea typeface="Verdana" pitchFamily="34" charset="0"/>
                <a:cs typeface="Verdana" pitchFamily="34" charset="0"/>
              </a:rPr>
              <a:t>   1. Einleitung        2. Ergebnisse         3. Schlussfolgerungen       4. Ausblick                                                                               </a:t>
            </a:r>
          </a:p>
        </p:txBody>
      </p:sp>
      <p:pic>
        <p:nvPicPr>
          <p:cNvPr id="1032" name="Picture 2" descr="C:\Users\Barbara Gysel\Documents\friends\gang\teaching\logos\logo_unibasel.gif"/>
          <p:cNvPicPr>
            <a:picLocks noChangeAspect="1" noChangeArrowheads="1"/>
          </p:cNvPicPr>
          <p:nvPr/>
        </p:nvPicPr>
        <p:blipFill>
          <a:blip r:embed="rId14" cstate="print"/>
          <a:srcRect/>
          <a:stretch>
            <a:fillRect/>
          </a:stretch>
        </p:blipFill>
        <p:spPr bwMode="auto">
          <a:xfrm>
            <a:off x="8531225" y="71438"/>
            <a:ext cx="512763" cy="714375"/>
          </a:xfrm>
          <a:prstGeom prst="rect">
            <a:avLst/>
          </a:prstGeom>
          <a:noFill/>
          <a:ln w="9525">
            <a:noFill/>
            <a:miter lim="800000"/>
            <a:headEnd/>
            <a:tailEnd/>
          </a:ln>
        </p:spPr>
      </p:pic>
      <p:sp>
        <p:nvSpPr>
          <p:cNvPr id="9" name="Rechteck 8"/>
          <p:cNvSpPr/>
          <p:nvPr/>
        </p:nvSpPr>
        <p:spPr>
          <a:xfrm>
            <a:off x="0" y="6643710"/>
            <a:ext cx="9144000" cy="21429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4"/>
          <p:cNvPicPr preferRelativeResize="0">
            <a:picLocks noChangeAspect="1" noChangeArrowheads="1"/>
          </p:cNvPicPr>
          <p:nvPr userDrawn="1"/>
        </p:nvPicPr>
        <p:blipFill>
          <a:blip r:embed="rId15" cstate="print"/>
          <a:srcRect/>
          <a:stretch>
            <a:fillRect/>
          </a:stretch>
        </p:blipFill>
        <p:spPr bwMode="auto">
          <a:xfrm>
            <a:off x="0" y="0"/>
            <a:ext cx="9144000" cy="46038"/>
          </a:xfrm>
          <a:prstGeom prst="rect">
            <a:avLst/>
          </a:prstGeom>
          <a:noFill/>
          <a:ln w="9525">
            <a:noFill/>
            <a:miter lim="800000"/>
            <a:headEnd/>
            <a:tailEnd/>
          </a:ln>
        </p:spPr>
      </p:pic>
    </p:spTree>
    <p:extLst>
      <p:ext uri="{BB962C8B-B14F-4D97-AF65-F5344CB8AC3E}">
        <p14:creationId xmlns:p14="http://schemas.microsoft.com/office/powerpoint/2010/main" val="117899853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dt="0"/>
  <p:txStyles>
    <p:titleStyle>
      <a:lvl1pPr algn="l" rtl="0" eaLnBrk="0" fontAlgn="base" hangingPunct="0">
        <a:spcBef>
          <a:spcPct val="0"/>
        </a:spcBef>
        <a:spcAft>
          <a:spcPct val="0"/>
        </a:spcAft>
        <a:defRPr sz="3000" b="1" kern="1200">
          <a:solidFill>
            <a:schemeClr val="tx1"/>
          </a:solidFill>
          <a:latin typeface="Georgia" pitchFamily="18" charset="0"/>
          <a:ea typeface="+mj-ea"/>
          <a:cs typeface="+mj-cs"/>
        </a:defRPr>
      </a:lvl1pPr>
      <a:lvl2pPr algn="l" rtl="0" eaLnBrk="0" fontAlgn="base" hangingPunct="0">
        <a:spcBef>
          <a:spcPct val="0"/>
        </a:spcBef>
        <a:spcAft>
          <a:spcPct val="0"/>
        </a:spcAft>
        <a:defRPr sz="3000" b="1">
          <a:solidFill>
            <a:schemeClr val="tx1"/>
          </a:solidFill>
          <a:latin typeface="Georgia" pitchFamily="18" charset="0"/>
        </a:defRPr>
      </a:lvl2pPr>
      <a:lvl3pPr algn="l" rtl="0" eaLnBrk="0" fontAlgn="base" hangingPunct="0">
        <a:spcBef>
          <a:spcPct val="0"/>
        </a:spcBef>
        <a:spcAft>
          <a:spcPct val="0"/>
        </a:spcAft>
        <a:defRPr sz="3000" b="1">
          <a:solidFill>
            <a:schemeClr val="tx1"/>
          </a:solidFill>
          <a:latin typeface="Georgia" pitchFamily="18" charset="0"/>
        </a:defRPr>
      </a:lvl3pPr>
      <a:lvl4pPr algn="l" rtl="0" eaLnBrk="0" fontAlgn="base" hangingPunct="0">
        <a:spcBef>
          <a:spcPct val="0"/>
        </a:spcBef>
        <a:spcAft>
          <a:spcPct val="0"/>
        </a:spcAft>
        <a:defRPr sz="3000" b="1">
          <a:solidFill>
            <a:schemeClr val="tx1"/>
          </a:solidFill>
          <a:latin typeface="Georgia" pitchFamily="18" charset="0"/>
        </a:defRPr>
      </a:lvl4pPr>
      <a:lvl5pPr algn="l" rtl="0" eaLnBrk="0" fontAlgn="base" hangingPunct="0">
        <a:spcBef>
          <a:spcPct val="0"/>
        </a:spcBef>
        <a:spcAft>
          <a:spcPct val="0"/>
        </a:spcAft>
        <a:defRPr sz="3000" b="1">
          <a:solidFill>
            <a:schemeClr val="tx1"/>
          </a:solidFill>
          <a:latin typeface="Georgia"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Symbol" pitchFamily="18" charset="2"/>
        <a:buChar char="-"/>
        <a:defRPr sz="2600" kern="1200">
          <a:solidFill>
            <a:schemeClr val="tx1"/>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2600" kern="1200">
          <a:solidFill>
            <a:schemeClr val="tx1"/>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pPr marL="0" indent="0">
              <a:buNone/>
            </a:pPr>
            <a:r>
              <a:rPr lang="de-CH" dirty="0"/>
              <a:t>« </a:t>
            </a:r>
            <a:r>
              <a:rPr lang="fr-FR" dirty="0"/>
              <a:t>Comment la Suisse, qui a trois langues, deux religions, trois ou quatre races, est-elle une nation … ? … Non, ce n'est pas la terre plus que la race qui fait une nation. … Une nation est un principe spirituel, résultant des complications profondes de l'histoire, une famille spirituelle, non un groupe déterminé par la configuration du sol. …</a:t>
            </a:r>
            <a:r>
              <a:rPr lang="de-CH" dirty="0"/>
              <a:t> »</a:t>
            </a:r>
          </a:p>
          <a:p>
            <a:pPr marL="0" indent="0">
              <a:buNone/>
            </a:pPr>
            <a:r>
              <a:rPr lang="de-CH" i="1" dirty="0"/>
              <a:t>(</a:t>
            </a:r>
            <a:r>
              <a:rPr lang="de-CH" dirty="0"/>
              <a:t>« … </a:t>
            </a:r>
            <a:r>
              <a:rPr lang="de-CH" i="1" dirty="0"/>
              <a:t>Eine Nation ist ein geistiges Prinzip, das aus tiefen Verwicklungen der Geschichte resultiert, eine spirituelle Familie, nicht eine von Gestaltungen des Bodens bestimmte Gruppe. …</a:t>
            </a:r>
            <a:r>
              <a:rPr lang="de-CH" dirty="0"/>
              <a:t> »</a:t>
            </a:r>
            <a:r>
              <a:rPr lang="de-CH" i="1" dirty="0"/>
              <a:t>)</a:t>
            </a:r>
          </a:p>
          <a:p>
            <a:pPr marL="0" indent="0">
              <a:buNone/>
            </a:pPr>
            <a:endParaRPr lang="de-CH" sz="1400" dirty="0"/>
          </a:p>
          <a:p>
            <a:pPr marL="0" indent="0">
              <a:buNone/>
            </a:pPr>
            <a:r>
              <a:rPr lang="de-CH" sz="1400" dirty="0"/>
              <a:t>Ernest Renan, </a:t>
            </a:r>
            <a:r>
              <a:rPr lang="fr-FR" sz="1400" dirty="0"/>
              <a:t>Qu’est-ce qu’une nation? Conférence prononcée le 11 mars 1882 à la Sorbonne</a:t>
            </a:r>
            <a:endParaRPr lang="de-CH" sz="1400" dirty="0"/>
          </a:p>
          <a:p>
            <a:pPr marL="0" indent="0">
              <a:buNone/>
            </a:pPr>
            <a:endParaRPr lang="de-CH" dirty="0"/>
          </a:p>
        </p:txBody>
      </p:sp>
    </p:spTree>
    <p:extLst>
      <p:ext uri="{BB962C8B-B14F-4D97-AF65-F5344CB8AC3E}">
        <p14:creationId xmlns:p14="http://schemas.microsoft.com/office/powerpoint/2010/main" val="29673518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EEE03-FE89-4537-BAB9-38733A54EEF0}"/>
              </a:ext>
            </a:extLst>
          </p:cNvPr>
          <p:cNvSpPr>
            <a:spLocks noGrp="1"/>
          </p:cNvSpPr>
          <p:nvPr>
            <p:ph type="title"/>
          </p:nvPr>
        </p:nvSpPr>
        <p:spPr/>
        <p:txBody>
          <a:bodyPr/>
          <a:lstStyle/>
          <a:p>
            <a:r>
              <a:rPr lang="de-CH" dirty="0"/>
              <a:t>Vier Thesen</a:t>
            </a:r>
            <a:br>
              <a:rPr lang="de-CH" dirty="0"/>
            </a:br>
            <a:endParaRPr lang="de-CH" dirty="0"/>
          </a:p>
        </p:txBody>
      </p:sp>
      <p:sp>
        <p:nvSpPr>
          <p:cNvPr id="3" name="Inhaltsplatzhalter 2">
            <a:extLst>
              <a:ext uri="{FF2B5EF4-FFF2-40B4-BE49-F238E27FC236}">
                <a16:creationId xmlns:a16="http://schemas.microsoft.com/office/drawing/2014/main" id="{626C91D1-DDBF-49D9-8964-F3F29F71AC50}"/>
              </a:ext>
            </a:extLst>
          </p:cNvPr>
          <p:cNvSpPr>
            <a:spLocks noGrp="1"/>
          </p:cNvSpPr>
          <p:nvPr>
            <p:ph idx="1"/>
          </p:nvPr>
        </p:nvSpPr>
        <p:spPr>
          <a:xfrm>
            <a:off x="215900" y="1268760"/>
            <a:ext cx="8964612" cy="4997450"/>
          </a:xfrm>
        </p:spPr>
        <p:txBody>
          <a:bodyPr/>
          <a:lstStyle/>
          <a:p>
            <a:pPr marL="457200" indent="-457200">
              <a:spcAft>
                <a:spcPts val="1800"/>
              </a:spcAft>
              <a:buFont typeface="+mj-lt"/>
              <a:buAutoNum type="arabicPeriod"/>
            </a:pPr>
            <a:r>
              <a:rPr lang="de-DE" sz="2200" dirty="0"/>
              <a:t>Der goldene Mittelweg: Wenn wir mit Bauten Identität stiften wollen, sollten wir die Vielfalt nicht verbauen. </a:t>
            </a:r>
          </a:p>
          <a:p>
            <a:pPr marL="457200" indent="-457200">
              <a:spcAft>
                <a:spcPts val="1800"/>
              </a:spcAft>
              <a:buFont typeface="+mj-lt"/>
              <a:buAutoNum type="arabicPeriod"/>
            </a:pPr>
            <a:r>
              <a:rPr lang="de-DE" sz="2200" dirty="0"/>
              <a:t>Es geht darum, wie „Paläo-Einheimische“ in dieser hypervielfältigen Schweiz zurechtkommen. Nicht mehr darum, wie sich MigrantInnen in der Schweiz als Minderheit zurechtfinden. </a:t>
            </a:r>
          </a:p>
          <a:p>
            <a:pPr marL="457200" indent="-457200">
              <a:spcAft>
                <a:spcPts val="1800"/>
              </a:spcAft>
              <a:buFont typeface="+mj-lt"/>
              <a:buAutoNum type="arabicPeriod"/>
            </a:pPr>
            <a:r>
              <a:rPr lang="de-DE" sz="2200" dirty="0"/>
              <a:t>Heimaten statt Heimat: Pluralität statt Singularität, bei Identitäten und allgemein. </a:t>
            </a:r>
          </a:p>
          <a:p>
            <a:pPr marL="457200" indent="-457200">
              <a:spcAft>
                <a:spcPts val="1800"/>
              </a:spcAft>
              <a:buFont typeface="+mj-lt"/>
              <a:buAutoNum type="arabicPeriod"/>
            </a:pPr>
            <a:r>
              <a:rPr lang="de-CH" sz="2200" dirty="0"/>
              <a:t>Migration schafft neue Sesshaftigkeit und es entsteht eine neue «Sandwich-Schichtung»: </a:t>
            </a:r>
            <a:r>
              <a:rPr lang="de-DE" sz="2200" dirty="0"/>
              <a:t>Das Bewusst-Sein in der Denkmalpflege.</a:t>
            </a:r>
            <a:endParaRPr lang="de-CH" sz="2200" dirty="0"/>
          </a:p>
        </p:txBody>
      </p:sp>
    </p:spTree>
    <p:extLst>
      <p:ext uri="{BB962C8B-B14F-4D97-AF65-F5344CB8AC3E}">
        <p14:creationId xmlns:p14="http://schemas.microsoft.com/office/powerpoint/2010/main" val="407078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par>
                                <p:cTn id="7" presetID="3" presetClass="emph" presetSubtype="2" fill="hold" nodeType="withEffect">
                                  <p:stCondLst>
                                    <p:cond delay="0"/>
                                  </p:stCondLst>
                                  <p:childTnLst>
                                    <p:animClr clrSpc="rgb" dir="cw">
                                      <p:cBhvr override="childStyle">
                                        <p:cTn id="8" dur="2000" fill="hold"/>
                                        <p:tgtEl>
                                          <p:spTgt spid="3">
                                            <p:txEl>
                                              <p:pRg st="1" end="1"/>
                                            </p:txEl>
                                          </p:spTgt>
                                        </p:tgtEl>
                                        <p:attrNameLst>
                                          <p:attrName>style.color</p:attrName>
                                        </p:attrNameLst>
                                      </p:cBhvr>
                                      <p:to>
                                        <a:srgbClr val="D8D8D8"/>
                                      </p:to>
                                    </p:animClr>
                                  </p:childTnLst>
                                </p:cTn>
                              </p:par>
                              <p:par>
                                <p:cTn id="9" presetID="3" presetClass="emph" presetSubtype="2" fill="hold" nodeType="withEffect">
                                  <p:stCondLst>
                                    <p:cond delay="0"/>
                                  </p:stCondLst>
                                  <p:childTnLst>
                                    <p:animClr clrSpc="rgb" dir="cw">
                                      <p:cBhvr override="childStyle">
                                        <p:cTn id="10" dur="2000" fill="hold"/>
                                        <p:tgtEl>
                                          <p:spTgt spid="3">
                                            <p:txEl>
                                              <p:pRg st="2" end="2"/>
                                            </p:txEl>
                                          </p:spTgt>
                                        </p:tgtEl>
                                        <p:attrNameLst>
                                          <p:attrName>style.color</p:attrName>
                                        </p:attrNameLst>
                                      </p:cBhvr>
                                      <p:to>
                                        <a:srgbClr val="D8D8D8"/>
                                      </p:to>
                                    </p:animClr>
                                  </p:childTnLst>
                                </p:cTn>
                              </p:par>
                              <p:par>
                                <p:cTn id="11" presetID="3" presetClass="emph" presetSubtype="2" fill="hold" nodeType="withEffect">
                                  <p:stCondLst>
                                    <p:cond delay="0"/>
                                  </p:stCondLst>
                                  <p:childTnLst>
                                    <p:animClr clrSpc="rgb" dir="cw">
                                      <p:cBhvr override="childStyle">
                                        <p:cTn id="12" dur="2000" fill="hold"/>
                                        <p:tgtEl>
                                          <p:spTgt spid="3">
                                            <p:txEl>
                                              <p:pRg st="3" end="3"/>
                                            </p:txEl>
                                          </p:spTgt>
                                        </p:tgtEl>
                                        <p:attrNameLst>
                                          <p:attrName>style.color</p:attrName>
                                        </p:attrNameLst>
                                      </p:cBhvr>
                                      <p:to>
                                        <a:srgbClr val="D8D8D8"/>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74638"/>
            <a:ext cx="8507288" cy="1143000"/>
          </a:xfrm>
        </p:spPr>
        <p:txBody>
          <a:bodyPr/>
          <a:lstStyle/>
          <a:p>
            <a:endParaRPr lang="de-CH" dirty="0"/>
          </a:p>
        </p:txBody>
      </p:sp>
      <p:grpSp>
        <p:nvGrpSpPr>
          <p:cNvPr id="3" name="Gruppieren 3"/>
          <p:cNvGrpSpPr/>
          <p:nvPr/>
        </p:nvGrpSpPr>
        <p:grpSpPr>
          <a:xfrm>
            <a:off x="369602" y="1159290"/>
            <a:ext cx="8018822" cy="5470239"/>
            <a:chOff x="-31843" y="1017951"/>
            <a:chExt cx="8785934" cy="4709911"/>
          </a:xfrm>
        </p:grpSpPr>
        <p:sp>
          <p:nvSpPr>
            <p:cNvPr id="5" name="Pfeil nach oben 12"/>
            <p:cNvSpPr/>
            <p:nvPr/>
          </p:nvSpPr>
          <p:spPr>
            <a:xfrm>
              <a:off x="473986" y="1017951"/>
              <a:ext cx="310418" cy="4200659"/>
            </a:xfrm>
            <a:custGeom>
              <a:avLst/>
              <a:gdLst>
                <a:gd name="connsiteX0" fmla="*/ 0 w 288032"/>
                <a:gd name="connsiteY0" fmla="*/ 144016 h 5688632"/>
                <a:gd name="connsiteX1" fmla="*/ 144016 w 288032"/>
                <a:gd name="connsiteY1" fmla="*/ 0 h 5688632"/>
                <a:gd name="connsiteX2" fmla="*/ 288032 w 288032"/>
                <a:gd name="connsiteY2" fmla="*/ 144016 h 5688632"/>
                <a:gd name="connsiteX3" fmla="*/ 164750 w 288032"/>
                <a:gd name="connsiteY3" fmla="*/ 144016 h 5688632"/>
                <a:gd name="connsiteX4" fmla="*/ 164750 w 288032"/>
                <a:gd name="connsiteY4" fmla="*/ 5688632 h 5688632"/>
                <a:gd name="connsiteX5" fmla="*/ 123282 w 288032"/>
                <a:gd name="connsiteY5" fmla="*/ 5688632 h 5688632"/>
                <a:gd name="connsiteX6" fmla="*/ 123282 w 288032"/>
                <a:gd name="connsiteY6" fmla="*/ 144016 h 5688632"/>
                <a:gd name="connsiteX7" fmla="*/ 0 w 288032"/>
                <a:gd name="connsiteY7" fmla="*/ 144016 h 5688632"/>
                <a:gd name="connsiteX0" fmla="*/ 0 w 288032"/>
                <a:gd name="connsiteY0" fmla="*/ 144016 h 5722815"/>
                <a:gd name="connsiteX1" fmla="*/ 144016 w 288032"/>
                <a:gd name="connsiteY1" fmla="*/ 0 h 5722815"/>
                <a:gd name="connsiteX2" fmla="*/ 288032 w 288032"/>
                <a:gd name="connsiteY2" fmla="*/ 144016 h 5722815"/>
                <a:gd name="connsiteX3" fmla="*/ 164750 w 288032"/>
                <a:gd name="connsiteY3" fmla="*/ 144016 h 5722815"/>
                <a:gd name="connsiteX4" fmla="*/ 164750 w 288032"/>
                <a:gd name="connsiteY4" fmla="*/ 5688632 h 5722815"/>
                <a:gd name="connsiteX5" fmla="*/ 123282 w 288032"/>
                <a:gd name="connsiteY5" fmla="*/ 5722815 h 5722815"/>
                <a:gd name="connsiteX6" fmla="*/ 123282 w 288032"/>
                <a:gd name="connsiteY6" fmla="*/ 144016 h 5722815"/>
                <a:gd name="connsiteX7" fmla="*/ 0 w 288032"/>
                <a:gd name="connsiteY7" fmla="*/ 144016 h 5722815"/>
                <a:gd name="connsiteX0" fmla="*/ 0 w 288032"/>
                <a:gd name="connsiteY0" fmla="*/ 144016 h 5688632"/>
                <a:gd name="connsiteX1" fmla="*/ 144016 w 288032"/>
                <a:gd name="connsiteY1" fmla="*/ 0 h 5688632"/>
                <a:gd name="connsiteX2" fmla="*/ 288032 w 288032"/>
                <a:gd name="connsiteY2" fmla="*/ 144016 h 5688632"/>
                <a:gd name="connsiteX3" fmla="*/ 164750 w 288032"/>
                <a:gd name="connsiteY3" fmla="*/ 144016 h 5688632"/>
                <a:gd name="connsiteX4" fmla="*/ 164750 w 288032"/>
                <a:gd name="connsiteY4" fmla="*/ 5688632 h 5688632"/>
                <a:gd name="connsiteX5" fmla="*/ 131828 w 288032"/>
                <a:gd name="connsiteY5" fmla="*/ 5688632 h 5688632"/>
                <a:gd name="connsiteX6" fmla="*/ 123282 w 288032"/>
                <a:gd name="connsiteY6" fmla="*/ 144016 h 5688632"/>
                <a:gd name="connsiteX7" fmla="*/ 0 w 288032"/>
                <a:gd name="connsiteY7" fmla="*/ 144016 h 5688632"/>
                <a:gd name="connsiteX0" fmla="*/ 0 w 288032"/>
                <a:gd name="connsiteY0" fmla="*/ 144016 h 5722815"/>
                <a:gd name="connsiteX1" fmla="*/ 144016 w 288032"/>
                <a:gd name="connsiteY1" fmla="*/ 0 h 5722815"/>
                <a:gd name="connsiteX2" fmla="*/ 288032 w 288032"/>
                <a:gd name="connsiteY2" fmla="*/ 144016 h 5722815"/>
                <a:gd name="connsiteX3" fmla="*/ 164750 w 288032"/>
                <a:gd name="connsiteY3" fmla="*/ 144016 h 5722815"/>
                <a:gd name="connsiteX4" fmla="*/ 164750 w 288032"/>
                <a:gd name="connsiteY4" fmla="*/ 5688632 h 5722815"/>
                <a:gd name="connsiteX5" fmla="*/ 131828 w 288032"/>
                <a:gd name="connsiteY5" fmla="*/ 5722815 h 5722815"/>
                <a:gd name="connsiteX6" fmla="*/ 123282 w 288032"/>
                <a:gd name="connsiteY6" fmla="*/ 144016 h 5722815"/>
                <a:gd name="connsiteX7" fmla="*/ 0 w 288032"/>
                <a:gd name="connsiteY7" fmla="*/ 144016 h 5722815"/>
                <a:gd name="connsiteX0" fmla="*/ 0 w 288032"/>
                <a:gd name="connsiteY0" fmla="*/ 144016 h 5697178"/>
                <a:gd name="connsiteX1" fmla="*/ 144016 w 288032"/>
                <a:gd name="connsiteY1" fmla="*/ 0 h 5697178"/>
                <a:gd name="connsiteX2" fmla="*/ 288032 w 288032"/>
                <a:gd name="connsiteY2" fmla="*/ 144016 h 5697178"/>
                <a:gd name="connsiteX3" fmla="*/ 164750 w 288032"/>
                <a:gd name="connsiteY3" fmla="*/ 144016 h 5697178"/>
                <a:gd name="connsiteX4" fmla="*/ 164750 w 288032"/>
                <a:gd name="connsiteY4" fmla="*/ 5688632 h 5697178"/>
                <a:gd name="connsiteX5" fmla="*/ 123282 w 288032"/>
                <a:gd name="connsiteY5" fmla="*/ 5697178 h 5697178"/>
                <a:gd name="connsiteX6" fmla="*/ 123282 w 288032"/>
                <a:gd name="connsiteY6" fmla="*/ 144016 h 5697178"/>
                <a:gd name="connsiteX7" fmla="*/ 0 w 288032"/>
                <a:gd name="connsiteY7" fmla="*/ 144016 h 569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32" h="5697178">
                  <a:moveTo>
                    <a:pt x="0" y="144016"/>
                  </a:moveTo>
                  <a:lnTo>
                    <a:pt x="144016" y="0"/>
                  </a:lnTo>
                  <a:lnTo>
                    <a:pt x="288032" y="144016"/>
                  </a:lnTo>
                  <a:lnTo>
                    <a:pt x="164750" y="144016"/>
                  </a:lnTo>
                  <a:lnTo>
                    <a:pt x="164750" y="5688632"/>
                  </a:lnTo>
                  <a:lnTo>
                    <a:pt x="123282" y="5697178"/>
                  </a:lnTo>
                  <a:cubicBezTo>
                    <a:pt x="120433" y="3848973"/>
                    <a:pt x="126131" y="1992221"/>
                    <a:pt x="123282" y="144016"/>
                  </a:cubicBezTo>
                  <a:lnTo>
                    <a:pt x="0" y="144016"/>
                  </a:lnTo>
                  <a:close/>
                </a:path>
              </a:pathLst>
            </a:cu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de-CH">
                <a:solidFill>
                  <a:prstClr val="white"/>
                </a:solidFill>
                <a:latin typeface="Verdana" panose="020B0604030504040204" pitchFamily="34" charset="0"/>
                <a:ea typeface="Verdana" panose="020B0604030504040204" pitchFamily="34" charset="0"/>
              </a:endParaRPr>
            </a:p>
          </p:txBody>
        </p:sp>
        <p:sp>
          <p:nvSpPr>
            <p:cNvPr id="6" name="Pfeil nach oben 5"/>
            <p:cNvSpPr/>
            <p:nvPr/>
          </p:nvSpPr>
          <p:spPr>
            <a:xfrm rot="5400000">
              <a:off x="4600017" y="1138715"/>
              <a:ext cx="173521" cy="8134627"/>
            </a:xfrm>
            <a:prstGeom prst="upArrow">
              <a:avLst>
                <a:gd name="adj1" fmla="val 14397"/>
                <a:gd name="adj2" fmla="val 5000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de-CH">
                <a:solidFill>
                  <a:prstClr val="white"/>
                </a:solidFill>
                <a:latin typeface="Verdana" panose="020B0604030504040204" pitchFamily="34" charset="0"/>
                <a:ea typeface="Verdana" panose="020B0604030504040204" pitchFamily="34" charset="0"/>
              </a:endParaRPr>
            </a:p>
          </p:txBody>
        </p:sp>
        <p:sp>
          <p:nvSpPr>
            <p:cNvPr id="7" name="Freihandform 6"/>
            <p:cNvSpPr/>
            <p:nvPr/>
          </p:nvSpPr>
          <p:spPr>
            <a:xfrm>
              <a:off x="1213230" y="2226510"/>
              <a:ext cx="6947910" cy="2812742"/>
            </a:xfrm>
            <a:custGeom>
              <a:avLst/>
              <a:gdLst>
                <a:gd name="connsiteX0" fmla="*/ 0 w 6152972"/>
                <a:gd name="connsiteY0" fmla="*/ 3760169 h 3802898"/>
                <a:gd name="connsiteX1" fmla="*/ 2999574 w 6152972"/>
                <a:gd name="connsiteY1" fmla="*/ 20 h 3802898"/>
                <a:gd name="connsiteX2" fmla="*/ 6152972 w 6152972"/>
                <a:gd name="connsiteY2" fmla="*/ 3802898 h 3802898"/>
                <a:gd name="connsiteX3" fmla="*/ 6152972 w 6152972"/>
                <a:gd name="connsiteY3" fmla="*/ 3802898 h 3802898"/>
              </a:gdLst>
              <a:ahLst/>
              <a:cxnLst>
                <a:cxn ang="0">
                  <a:pos x="connsiteX0" y="connsiteY0"/>
                </a:cxn>
                <a:cxn ang="0">
                  <a:pos x="connsiteX1" y="connsiteY1"/>
                </a:cxn>
                <a:cxn ang="0">
                  <a:pos x="connsiteX2" y="connsiteY2"/>
                </a:cxn>
                <a:cxn ang="0">
                  <a:pos x="connsiteX3" y="connsiteY3"/>
                </a:cxn>
              </a:cxnLst>
              <a:rect l="l" t="t" r="r" b="b"/>
              <a:pathLst>
                <a:path w="6152972" h="3802898">
                  <a:moveTo>
                    <a:pt x="0" y="3760169"/>
                  </a:moveTo>
                  <a:cubicBezTo>
                    <a:pt x="987039" y="1876533"/>
                    <a:pt x="1974079" y="-7102"/>
                    <a:pt x="2999574" y="20"/>
                  </a:cubicBezTo>
                  <a:cubicBezTo>
                    <a:pt x="4025069" y="7141"/>
                    <a:pt x="6152972" y="3802898"/>
                    <a:pt x="6152972" y="3802898"/>
                  </a:cubicBezTo>
                  <a:lnTo>
                    <a:pt x="6152972" y="3802898"/>
                  </a:lnTo>
                </a:path>
              </a:pathLst>
            </a:custGeom>
            <a:noFill/>
            <a:ln w="793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solidFill>
                  <a:prstClr val="white"/>
                </a:solidFill>
                <a:latin typeface="Verdana" panose="020B0604030504040204" pitchFamily="34" charset="0"/>
                <a:ea typeface="Verdana" panose="020B0604030504040204" pitchFamily="34" charset="0"/>
              </a:endParaRPr>
            </a:p>
          </p:txBody>
        </p:sp>
        <p:sp>
          <p:nvSpPr>
            <p:cNvPr id="8" name="Textfeld 7"/>
            <p:cNvSpPr txBox="1"/>
            <p:nvPr/>
          </p:nvSpPr>
          <p:spPr>
            <a:xfrm>
              <a:off x="2757952" y="5330365"/>
              <a:ext cx="4638595" cy="397497"/>
            </a:xfrm>
            <a:prstGeom prst="rect">
              <a:avLst/>
            </a:prstGeom>
            <a:noFill/>
          </p:spPr>
          <p:txBody>
            <a:bodyPr wrap="square" rtlCol="0">
              <a:spAutoFit/>
            </a:bodyPr>
            <a:lstStyle/>
            <a:p>
              <a:pPr>
                <a:defRPr/>
              </a:pPr>
              <a:r>
                <a:rPr lang="de-CH" sz="2400" dirty="0">
                  <a:solidFill>
                    <a:prstClr val="black"/>
                  </a:solidFill>
                  <a:latin typeface="Verdana" panose="020B0604030504040204" pitchFamily="34" charset="0"/>
                  <a:ea typeface="Verdana" panose="020B0604030504040204" pitchFamily="34" charset="0"/>
                  <a:cs typeface="Arial" panose="020B0604020202020204" pitchFamily="34" charset="0"/>
                </a:rPr>
                <a:t>Eigenidentität-Betonung</a:t>
              </a:r>
            </a:p>
          </p:txBody>
        </p:sp>
        <p:sp>
          <p:nvSpPr>
            <p:cNvPr id="9" name="Textfeld 8"/>
            <p:cNvSpPr txBox="1"/>
            <p:nvPr/>
          </p:nvSpPr>
          <p:spPr>
            <a:xfrm rot="16200000">
              <a:off x="-1327101" y="2815800"/>
              <a:ext cx="3096345" cy="505830"/>
            </a:xfrm>
            <a:prstGeom prst="rect">
              <a:avLst/>
            </a:prstGeom>
            <a:noFill/>
          </p:spPr>
          <p:txBody>
            <a:bodyPr wrap="square" rtlCol="0">
              <a:spAutoFit/>
            </a:bodyPr>
            <a:lstStyle/>
            <a:p>
              <a:pPr>
                <a:defRPr/>
              </a:pPr>
              <a:r>
                <a:rPr lang="de-CH" sz="2400" dirty="0">
                  <a:solidFill>
                    <a:prstClr val="black"/>
                  </a:solidFill>
                  <a:latin typeface="Verdana" panose="020B0604030504040204" pitchFamily="34" charset="0"/>
                  <a:ea typeface="Verdana" panose="020B0604030504040204" pitchFamily="34" charset="0"/>
                  <a:cs typeface="Arial" panose="020B0604020202020204" pitchFamily="34" charset="0"/>
                </a:rPr>
                <a:t>Integrative Wirkung</a:t>
              </a:r>
            </a:p>
          </p:txBody>
        </p:sp>
      </p:grpSp>
      <p:sp>
        <p:nvSpPr>
          <p:cNvPr id="10" name="Textfeld 9"/>
          <p:cNvSpPr txBox="1"/>
          <p:nvPr/>
        </p:nvSpPr>
        <p:spPr>
          <a:xfrm>
            <a:off x="1331378" y="4500316"/>
            <a:ext cx="2880318" cy="830997"/>
          </a:xfrm>
          <a:prstGeom prst="rect">
            <a:avLst/>
          </a:prstGeom>
          <a:solidFill>
            <a:schemeClr val="bg1"/>
          </a:solidFill>
        </p:spPr>
        <p:txBody>
          <a:bodyPr wrap="square" rtlCol="0">
            <a:spAutoFit/>
          </a:bodyPr>
          <a:lstStyle/>
          <a:p>
            <a:r>
              <a:rPr lang="de-CH" sz="2400" b="1" dirty="0">
                <a:latin typeface="Verdana" panose="020B0604030504040204" pitchFamily="34" charset="0"/>
                <a:ea typeface="Verdana" panose="020B0604030504040204" pitchFamily="34" charset="0"/>
                <a:cs typeface="Arial" panose="020B0604020202020204" pitchFamily="34" charset="0"/>
              </a:rPr>
              <a:t>‘Eigenidentität schwach’</a:t>
            </a:r>
            <a:endParaRPr lang="de-CH" sz="2400" b="1" dirty="0">
              <a:highlight>
                <a:srgbClr val="FFFF00"/>
              </a:highlight>
              <a:latin typeface="Verdana" panose="020B0604030504040204" pitchFamily="34" charset="0"/>
              <a:ea typeface="Verdana" panose="020B0604030504040204" pitchFamily="34" charset="0"/>
              <a:cs typeface="Arial" panose="020B0604020202020204" pitchFamily="34" charset="0"/>
            </a:endParaRPr>
          </a:p>
        </p:txBody>
      </p:sp>
      <p:sp>
        <p:nvSpPr>
          <p:cNvPr id="11" name="Textfeld 10"/>
          <p:cNvSpPr txBox="1"/>
          <p:nvPr/>
        </p:nvSpPr>
        <p:spPr>
          <a:xfrm>
            <a:off x="5806481" y="4500316"/>
            <a:ext cx="2880319" cy="830997"/>
          </a:xfrm>
          <a:prstGeom prst="rect">
            <a:avLst/>
          </a:prstGeom>
          <a:solidFill>
            <a:schemeClr val="bg1"/>
          </a:solidFill>
        </p:spPr>
        <p:txBody>
          <a:bodyPr wrap="square" rtlCol="0">
            <a:spAutoFit/>
          </a:bodyPr>
          <a:lstStyle/>
          <a:p>
            <a:r>
              <a:rPr lang="de-CH" sz="2400" b="1" dirty="0">
                <a:latin typeface="Verdana" panose="020B0604030504040204" pitchFamily="34" charset="0"/>
                <a:ea typeface="Verdana" panose="020B0604030504040204" pitchFamily="34" charset="0"/>
                <a:cs typeface="Arial" panose="020B0604020202020204" pitchFamily="34" charset="0"/>
              </a:rPr>
              <a:t>‘Eigenidentität stark’</a:t>
            </a:r>
          </a:p>
        </p:txBody>
      </p:sp>
      <p:sp>
        <p:nvSpPr>
          <p:cNvPr id="12" name="Textfeld 11"/>
          <p:cNvSpPr txBox="1"/>
          <p:nvPr/>
        </p:nvSpPr>
        <p:spPr>
          <a:xfrm>
            <a:off x="1061610" y="6214030"/>
            <a:ext cx="1206134" cy="369332"/>
          </a:xfrm>
          <a:prstGeom prst="rect">
            <a:avLst/>
          </a:prstGeom>
          <a:noFill/>
        </p:spPr>
        <p:txBody>
          <a:bodyPr wrap="square" rtlCol="0">
            <a:spAutoFit/>
          </a:bodyPr>
          <a:lstStyle/>
          <a:p>
            <a:r>
              <a:rPr lang="de-CH" dirty="0">
                <a:latin typeface="Verdana" panose="020B0604030504040204" pitchFamily="34" charset="0"/>
                <a:ea typeface="Verdana" panose="020B0604030504040204" pitchFamily="34" charset="0"/>
              </a:rPr>
              <a:t>schwach</a:t>
            </a:r>
          </a:p>
        </p:txBody>
      </p:sp>
      <p:sp>
        <p:nvSpPr>
          <p:cNvPr id="13" name="Textfeld 12"/>
          <p:cNvSpPr txBox="1"/>
          <p:nvPr/>
        </p:nvSpPr>
        <p:spPr>
          <a:xfrm>
            <a:off x="7395890" y="6214030"/>
            <a:ext cx="902708" cy="369332"/>
          </a:xfrm>
          <a:prstGeom prst="rect">
            <a:avLst/>
          </a:prstGeom>
          <a:noFill/>
        </p:spPr>
        <p:txBody>
          <a:bodyPr wrap="square" rtlCol="0">
            <a:spAutoFit/>
          </a:bodyPr>
          <a:lstStyle/>
          <a:p>
            <a:r>
              <a:rPr lang="de-CH" dirty="0">
                <a:latin typeface="Verdana" panose="020B0604030504040204" pitchFamily="34" charset="0"/>
                <a:ea typeface="Verdana" panose="020B0604030504040204" pitchFamily="34" charset="0"/>
              </a:rPr>
              <a:t>stark</a:t>
            </a:r>
          </a:p>
        </p:txBody>
      </p:sp>
      <p:sp>
        <p:nvSpPr>
          <p:cNvPr id="14" name="Abgerundetes Rechteck 13"/>
          <p:cNvSpPr/>
          <p:nvPr/>
        </p:nvSpPr>
        <p:spPr>
          <a:xfrm>
            <a:off x="2174422" y="1404600"/>
            <a:ext cx="5263019" cy="924957"/>
          </a:xfrm>
          <a:prstGeom prst="roundRect">
            <a:avLst/>
          </a:prstGeom>
          <a:solidFill>
            <a:schemeClr val="bg1">
              <a:alpha val="4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600" b="1" dirty="0" err="1">
                <a:solidFill>
                  <a:schemeClr val="tx1"/>
                </a:solidFill>
                <a:latin typeface="Verdana" panose="020B0604030504040204" pitchFamily="34" charset="0"/>
                <a:ea typeface="Verdana" panose="020B0604030504040204" pitchFamily="34" charset="0"/>
                <a:cs typeface="Arial" panose="020B0604020202020204" pitchFamily="34" charset="0"/>
              </a:rPr>
              <a:t>Aurea</a:t>
            </a:r>
            <a:r>
              <a:rPr lang="de-CH" sz="3600" b="1" dirty="0">
                <a:solidFill>
                  <a:schemeClr val="tx1"/>
                </a:solidFill>
                <a:latin typeface="Verdana" panose="020B0604030504040204" pitchFamily="34" charset="0"/>
                <a:ea typeface="Verdana" panose="020B0604030504040204" pitchFamily="34" charset="0"/>
                <a:cs typeface="Arial" panose="020B0604020202020204" pitchFamily="34" charset="0"/>
              </a:rPr>
              <a:t> </a:t>
            </a:r>
            <a:r>
              <a:rPr lang="de-CH" sz="3600" b="1" dirty="0" err="1">
                <a:solidFill>
                  <a:schemeClr val="tx1"/>
                </a:solidFill>
                <a:latin typeface="Verdana" panose="020B0604030504040204" pitchFamily="34" charset="0"/>
                <a:ea typeface="Verdana" panose="020B0604030504040204" pitchFamily="34" charset="0"/>
                <a:cs typeface="Arial" panose="020B0604020202020204" pitchFamily="34" charset="0"/>
              </a:rPr>
              <a:t>Mediocritas</a:t>
            </a:r>
            <a:r>
              <a:rPr lang="de-CH" sz="3600" dirty="0">
                <a:latin typeface="Verdana" panose="020B0604030504040204" pitchFamily="34" charset="0"/>
                <a:ea typeface="Verdana" panose="020B0604030504040204" pitchFamily="34" charset="0"/>
                <a:cs typeface="Arial" panose="020B0604020202020204" pitchFamily="34" charset="0"/>
              </a:rPr>
              <a:t> </a:t>
            </a:r>
          </a:p>
          <a:p>
            <a:pPr algn="ctr"/>
            <a:r>
              <a:rPr lang="de-CH" dirty="0">
                <a:solidFill>
                  <a:schemeClr val="tx1"/>
                </a:solidFill>
                <a:latin typeface="Verdana" panose="020B0604030504040204" pitchFamily="34" charset="0"/>
                <a:ea typeface="Verdana" panose="020B0604030504040204" pitchFamily="34" charset="0"/>
                <a:cs typeface="Arial" panose="020B0604020202020204" pitchFamily="34" charset="0"/>
              </a:rPr>
              <a:t>= der goldene Mittelweg / die </a:t>
            </a:r>
            <a:r>
              <a:rPr lang="de-CH" dirty="0" err="1">
                <a:solidFill>
                  <a:schemeClr val="tx1"/>
                </a:solidFill>
                <a:latin typeface="Verdana" panose="020B0604030504040204" pitchFamily="34" charset="0"/>
                <a:ea typeface="Verdana" panose="020B0604030504040204" pitchFamily="34" charset="0"/>
                <a:cs typeface="Arial" panose="020B0604020202020204" pitchFamily="34" charset="0"/>
              </a:rPr>
              <a:t>mesotes</a:t>
            </a:r>
            <a:r>
              <a:rPr lang="de-CH" dirty="0">
                <a:solidFill>
                  <a:schemeClr val="tx1"/>
                </a:solidFill>
                <a:latin typeface="Verdana" panose="020B0604030504040204" pitchFamily="34" charset="0"/>
                <a:ea typeface="Verdana" panose="020B0604030504040204" pitchFamily="34" charset="0"/>
                <a:cs typeface="Arial" panose="020B0604020202020204" pitchFamily="34" charset="0"/>
              </a:rPr>
              <a:t> </a:t>
            </a:r>
          </a:p>
        </p:txBody>
      </p:sp>
      <p:sp>
        <p:nvSpPr>
          <p:cNvPr id="15" name="Textfeld 14"/>
          <p:cNvSpPr txBox="1"/>
          <p:nvPr/>
        </p:nvSpPr>
        <p:spPr>
          <a:xfrm>
            <a:off x="247103" y="5738023"/>
            <a:ext cx="666687" cy="369332"/>
          </a:xfrm>
          <a:prstGeom prst="rect">
            <a:avLst/>
          </a:prstGeom>
          <a:noFill/>
        </p:spPr>
        <p:txBody>
          <a:bodyPr wrap="square" rtlCol="0">
            <a:spAutoFit/>
          </a:bodyPr>
          <a:lstStyle/>
          <a:p>
            <a:r>
              <a:rPr lang="de-CH" dirty="0">
                <a:latin typeface="Verdana" panose="020B0604030504040204" pitchFamily="34" charset="0"/>
                <a:ea typeface="Verdana" panose="020B0604030504040204" pitchFamily="34" charset="0"/>
              </a:rPr>
              <a:t>tief</a:t>
            </a:r>
          </a:p>
        </p:txBody>
      </p:sp>
      <p:sp>
        <p:nvSpPr>
          <p:cNvPr id="16" name="Textfeld 15"/>
          <p:cNvSpPr txBox="1"/>
          <p:nvPr/>
        </p:nvSpPr>
        <p:spPr>
          <a:xfrm>
            <a:off x="173656" y="1325905"/>
            <a:ext cx="807483" cy="369332"/>
          </a:xfrm>
          <a:prstGeom prst="rect">
            <a:avLst/>
          </a:prstGeom>
          <a:noFill/>
        </p:spPr>
        <p:txBody>
          <a:bodyPr wrap="square" rtlCol="0">
            <a:spAutoFit/>
          </a:bodyPr>
          <a:lstStyle/>
          <a:p>
            <a:r>
              <a:rPr lang="de-CH" dirty="0">
                <a:latin typeface="Verdana" panose="020B0604030504040204" pitchFamily="34" charset="0"/>
                <a:ea typeface="Verdana" panose="020B0604030504040204" pitchFamily="34" charset="0"/>
              </a:rPr>
              <a:t>hoch</a:t>
            </a:r>
          </a:p>
        </p:txBody>
      </p:sp>
    </p:spTree>
    <p:extLst>
      <p:ext uri="{BB962C8B-B14F-4D97-AF65-F5344CB8AC3E}">
        <p14:creationId xmlns:p14="http://schemas.microsoft.com/office/powerpoint/2010/main" val="11038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1999"/>
                                          </p:stCondLst>
                                        </p:cTn>
                                        <p:tgtEl>
                                          <p:spTgt spid="10"/>
                                        </p:tgtEl>
                                        <p:attrNameLst>
                                          <p:attrName>style.visibility</p:attrName>
                                        </p:attrNameLst>
                                      </p:cBhvr>
                                      <p:to>
                                        <p:strVal val="visible"/>
                                      </p:to>
                                    </p:set>
                                  </p:childTnLst>
                                </p:cTn>
                              </p:par>
                              <p:par>
                                <p:cTn id="7" presetID="1" presetClass="entr" presetSubtype="0" fill="hold" grpId="0" nodeType="withEffect">
                                  <p:stCondLst>
                                    <p:cond delay="250"/>
                                  </p:stCondLst>
                                  <p:childTnLst>
                                    <p:set>
                                      <p:cBhvr>
                                        <p:cTn id="8" dur="1" fill="hold">
                                          <p:stCondLst>
                                            <p:cond delay="19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erola Tile Jazz Multi 11-1/4 in. x 11-1/4 in. x 5 mm Ceramic Mosaic Tile">
            <a:extLst>
              <a:ext uri="{FF2B5EF4-FFF2-40B4-BE49-F238E27FC236}">
                <a16:creationId xmlns:a16="http://schemas.microsoft.com/office/drawing/2014/main" id="{3F34A0DA-B64D-443A-B428-2D0741B2D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4624"/>
            <a:ext cx="6984776" cy="698477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DC53554-77D8-4A9D-A9C6-01802A0DED05}"/>
              </a:ext>
            </a:extLst>
          </p:cNvPr>
          <p:cNvSpPr>
            <a:spLocks noGrp="1"/>
          </p:cNvSpPr>
          <p:nvPr>
            <p:ph type="title"/>
          </p:nvPr>
        </p:nvSpPr>
        <p:spPr/>
        <p:txBody>
          <a:bodyPr/>
          <a:lstStyle/>
          <a:p>
            <a:r>
              <a:rPr lang="de-CH" dirty="0"/>
              <a:t>Mosaik als </a:t>
            </a:r>
            <a:br>
              <a:rPr lang="de-CH" dirty="0"/>
            </a:br>
            <a:r>
              <a:rPr lang="de-CH" dirty="0"/>
              <a:t>Kultur</a:t>
            </a:r>
          </a:p>
        </p:txBody>
      </p:sp>
      <p:sp>
        <p:nvSpPr>
          <p:cNvPr id="3" name="Inhaltsplatzhalter 2">
            <a:extLst>
              <a:ext uri="{FF2B5EF4-FFF2-40B4-BE49-F238E27FC236}">
                <a16:creationId xmlns:a16="http://schemas.microsoft.com/office/drawing/2014/main" id="{A99C94E1-51CB-4449-9294-A8F9D6F3D575}"/>
              </a:ext>
            </a:extLst>
          </p:cNvPr>
          <p:cNvSpPr>
            <a:spLocks noGrp="1"/>
          </p:cNvSpPr>
          <p:nvPr>
            <p:ph idx="1"/>
          </p:nvPr>
        </p:nvSpPr>
        <p:spPr>
          <a:xfrm>
            <a:off x="151249" y="1988840"/>
            <a:ext cx="3124607" cy="4392488"/>
          </a:xfrm>
        </p:spPr>
        <p:txBody>
          <a:bodyPr/>
          <a:lstStyle/>
          <a:p>
            <a:pPr marL="0" indent="0">
              <a:buNone/>
            </a:pPr>
            <a:r>
              <a:rPr lang="de-CH" dirty="0"/>
              <a:t>Mosaik als </a:t>
            </a:r>
            <a:br>
              <a:rPr lang="de-CH" dirty="0"/>
            </a:br>
            <a:r>
              <a:rPr lang="de-CH" dirty="0"/>
              <a:t>Multikultur</a:t>
            </a:r>
          </a:p>
          <a:p>
            <a:pPr marL="0" indent="0">
              <a:buNone/>
            </a:pPr>
            <a:r>
              <a:rPr lang="de-CH" dirty="0"/>
              <a:t>Charles Taylor, kanadischer Philosoph</a:t>
            </a:r>
          </a:p>
          <a:p>
            <a:pPr marL="0" indent="0">
              <a:buNone/>
            </a:pPr>
            <a:endParaRPr lang="de-CH" dirty="0"/>
          </a:p>
          <a:p>
            <a:pPr marL="0" indent="0">
              <a:buNone/>
            </a:pPr>
            <a:endParaRPr lang="de-CH" dirty="0"/>
          </a:p>
          <a:p>
            <a:pPr marL="0" indent="0">
              <a:buNone/>
            </a:pPr>
            <a:endParaRPr lang="de-CH" dirty="0"/>
          </a:p>
          <a:p>
            <a:pPr marL="0" indent="0">
              <a:buNone/>
            </a:pPr>
            <a:r>
              <a:rPr lang="de-CH" dirty="0"/>
              <a:t>Nebeneinander </a:t>
            </a:r>
          </a:p>
          <a:p>
            <a:pPr marL="0" indent="0">
              <a:buNone/>
            </a:pPr>
            <a:r>
              <a:rPr lang="de-CH" dirty="0"/>
              <a:t>als Prinzip?</a:t>
            </a:r>
          </a:p>
        </p:txBody>
      </p:sp>
    </p:spTree>
    <p:extLst>
      <p:ext uri="{BB962C8B-B14F-4D97-AF65-F5344CB8AC3E}">
        <p14:creationId xmlns:p14="http://schemas.microsoft.com/office/powerpoint/2010/main" val="156813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023838"/>
            <a:ext cx="8568952" cy="5285482"/>
          </a:xfrm>
        </p:spPr>
        <p:txBody>
          <a:bodyPr/>
          <a:lstStyle/>
          <a:p>
            <a:pPr marL="0" indent="0">
              <a:buNone/>
            </a:pPr>
            <a:r>
              <a:rPr lang="de-CH" dirty="0"/>
              <a:t>„Die früheren Arbeitsmigranten in die Schweiz aus</a:t>
            </a:r>
            <a:br>
              <a:rPr lang="de-CH" dirty="0"/>
            </a:br>
            <a:r>
              <a:rPr lang="de-CH" dirty="0"/>
              <a:t>Italien, Spanien und so weiter waren in der Regel die</a:t>
            </a:r>
            <a:br>
              <a:rPr lang="de-CH" dirty="0"/>
            </a:br>
            <a:r>
              <a:rPr lang="de-CH" dirty="0"/>
              <a:t>Untergebenen der Schweizer.</a:t>
            </a:r>
          </a:p>
          <a:p>
            <a:pPr marL="0" indent="0">
              <a:buNone/>
            </a:pPr>
            <a:r>
              <a:rPr lang="de-CH" dirty="0"/>
              <a:t>Das ändert sich heute: Über kurz oder lang werden auch Schweizer Untergebene sein von Ausländern oder von Ex-Migranten.</a:t>
            </a:r>
          </a:p>
          <a:p>
            <a:pPr marL="0" indent="0">
              <a:buNone/>
            </a:pPr>
            <a:r>
              <a:rPr lang="de-CH" dirty="0"/>
              <a:t>Und das wird gesellschaftlich, denke ich, eine Herausforderung werden.“</a:t>
            </a:r>
          </a:p>
          <a:p>
            <a:pPr marL="0" indent="0">
              <a:buNone/>
            </a:pPr>
            <a:endParaRPr lang="de-DE" sz="1800" dirty="0"/>
          </a:p>
          <a:p>
            <a:pPr marL="0" indent="0">
              <a:buNone/>
            </a:pPr>
            <a:r>
              <a:rPr lang="de-DE" sz="1400" dirty="0"/>
              <a:t>Herr Ambühl*, Geschäftsführer eines schweizerischen Branchenverbands, im Interview mit dem Verfasser.</a:t>
            </a:r>
          </a:p>
          <a:p>
            <a:pPr marL="0" indent="0">
              <a:buNone/>
            </a:pPr>
            <a:r>
              <a:rPr lang="de-DE" sz="1400" dirty="0"/>
              <a:t>*Anonymisiert</a:t>
            </a:r>
          </a:p>
          <a:p>
            <a:pPr marL="0" indent="0">
              <a:buNone/>
            </a:pPr>
            <a:endParaRPr lang="de-CH" sz="1400" dirty="0"/>
          </a:p>
          <a:p>
            <a:pPr marL="0" indent="0">
              <a:buNone/>
            </a:pPr>
            <a:r>
              <a:rPr lang="de-DE" sz="1400" dirty="0"/>
              <a:t>Quelle: </a:t>
            </a:r>
            <a:r>
              <a:rPr lang="de-DE" sz="1400" dirty="0" err="1"/>
              <a:t>Ganga</a:t>
            </a:r>
            <a:r>
              <a:rPr lang="de-DE" sz="1400" dirty="0"/>
              <a:t> </a:t>
            </a:r>
            <a:r>
              <a:rPr lang="de-DE" sz="1400" dirty="0" err="1"/>
              <a:t>Jey</a:t>
            </a:r>
            <a:r>
              <a:rPr lang="de-DE" sz="1400" dirty="0"/>
              <a:t> </a:t>
            </a:r>
            <a:r>
              <a:rPr lang="de-DE" sz="1400" dirty="0" err="1"/>
              <a:t>Aratnam</a:t>
            </a:r>
            <a:r>
              <a:rPr lang="de-DE" sz="1400" dirty="0"/>
              <a:t> (2012): Hochqualifizierte mit Migrationshintergrund. </a:t>
            </a:r>
            <a:endParaRPr lang="de-CH"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
          <p:cNvPicPr>
            <a:picLocks noChangeAspect="1"/>
          </p:cNvPicPr>
          <p:nvPr/>
        </p:nvPicPr>
        <p:blipFill>
          <a:blip r:embed="rId3" cstate="print"/>
          <a:stretch>
            <a:fillRect/>
          </a:stretch>
        </p:blipFill>
        <p:spPr>
          <a:xfrm>
            <a:off x="-148444" y="1196752"/>
            <a:ext cx="9545405" cy="5951840"/>
          </a:xfrm>
          <a:prstGeom prst="rect">
            <a:avLst/>
          </a:prstGeom>
          <a:ln>
            <a:noFill/>
          </a:ln>
          <a:effectLst>
            <a:outerShdw blurRad="292100" dist="139700" dir="2700000" algn="tl" rotWithShape="0">
              <a:srgbClr val="333333">
                <a:alpha val="65000"/>
              </a:srgbClr>
            </a:outerShdw>
          </a:effectLst>
        </p:spPr>
      </p:pic>
      <p:sp>
        <p:nvSpPr>
          <p:cNvPr id="2" name="Titel 1"/>
          <p:cNvSpPr>
            <a:spLocks noGrp="1"/>
          </p:cNvSpPr>
          <p:nvPr>
            <p:ph type="title"/>
          </p:nvPr>
        </p:nvSpPr>
        <p:spPr/>
        <p:txBody>
          <a:bodyPr/>
          <a:lstStyle/>
          <a:p>
            <a:r>
              <a:rPr lang="de-CH" dirty="0"/>
              <a:t>Die Schweiz – ein vielfältiges Land</a:t>
            </a:r>
          </a:p>
        </p:txBody>
      </p:sp>
      <p:sp>
        <p:nvSpPr>
          <p:cNvPr id="3" name="Inhaltsplatzhalter 2"/>
          <p:cNvSpPr>
            <a:spLocks noGrp="1"/>
          </p:cNvSpPr>
          <p:nvPr>
            <p:ph idx="1"/>
          </p:nvPr>
        </p:nvSpPr>
        <p:spPr>
          <a:xfrm>
            <a:off x="26883" y="3380583"/>
            <a:ext cx="9288140" cy="1584176"/>
          </a:xfrm>
          <a:solidFill>
            <a:schemeClr val="bg1">
              <a:alpha val="80000"/>
            </a:schemeClr>
          </a:solidFill>
        </p:spPr>
        <p:txBody>
          <a:bodyPr/>
          <a:lstStyle/>
          <a:p>
            <a:pPr marL="0" indent="0">
              <a:buNone/>
            </a:pPr>
            <a:r>
              <a:rPr lang="de-CH" dirty="0"/>
              <a:t>	</a:t>
            </a:r>
            <a:r>
              <a:rPr lang="de-CH" b="1" dirty="0"/>
              <a:t>25,1 % ausländische Bevölkerung</a:t>
            </a:r>
          </a:p>
          <a:p>
            <a:pPr marL="0" indent="0">
              <a:buNone/>
            </a:pPr>
            <a:r>
              <a:rPr lang="de-CH" b="1" dirty="0"/>
              <a:t>	37,1 % Bevölkerung ab 15 Jahren mit 	Migrationshintergrund</a:t>
            </a:r>
          </a:p>
          <a:p>
            <a:pPr marL="0" indent="0">
              <a:buNone/>
            </a:pPr>
            <a:r>
              <a:rPr lang="de-CH" sz="1400" dirty="0"/>
              <a:t>	BFS 2018 (Daten für 2017); Bild: Migrationsanteile nach Kanton</a:t>
            </a:r>
          </a:p>
        </p:txBody>
      </p:sp>
    </p:spTree>
    <p:extLst>
      <p:ext uri="{BB962C8B-B14F-4D97-AF65-F5344CB8AC3E}">
        <p14:creationId xmlns:p14="http://schemas.microsoft.com/office/powerpoint/2010/main" val="2480233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933" r="40467" b="10032"/>
          <a:stretch/>
        </p:blipFill>
        <p:spPr bwMode="auto">
          <a:xfrm>
            <a:off x="0" y="1145605"/>
            <a:ext cx="9305870" cy="5163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CH" dirty="0"/>
              <a:t>Vielfältige Schweiz: Kinder</a:t>
            </a:r>
          </a:p>
        </p:txBody>
      </p:sp>
      <p:sp>
        <p:nvSpPr>
          <p:cNvPr id="3" name="Inhaltsplatzhalter 2"/>
          <p:cNvSpPr>
            <a:spLocks noGrp="1"/>
          </p:cNvSpPr>
          <p:nvPr>
            <p:ph idx="1"/>
          </p:nvPr>
        </p:nvSpPr>
        <p:spPr>
          <a:xfrm rot="350846">
            <a:off x="816610" y="4604672"/>
            <a:ext cx="7893564" cy="1161556"/>
          </a:xfrm>
          <a:solidFill>
            <a:schemeClr val="bg1">
              <a:alpha val="84000"/>
            </a:schemeClr>
          </a:solidFill>
        </p:spPr>
        <p:txBody>
          <a:bodyPr/>
          <a:lstStyle/>
          <a:p>
            <a:pPr marL="0" indent="0">
              <a:buNone/>
            </a:pPr>
            <a:r>
              <a:rPr lang="de-CH" b="1" dirty="0"/>
              <a:t>56.1% aller Kinder zwischen 0 und 6 Jahren leben in einem Haushalt mit gemischtem oder Migrationshintergrund</a:t>
            </a:r>
            <a:endParaRPr lang="de-CH" dirty="0"/>
          </a:p>
        </p:txBody>
      </p:sp>
      <p:sp>
        <p:nvSpPr>
          <p:cNvPr id="7" name="Ellipse 6">
            <a:extLst>
              <a:ext uri="{FF2B5EF4-FFF2-40B4-BE49-F238E27FC236}">
                <a16:creationId xmlns:a16="http://schemas.microsoft.com/office/drawing/2014/main" id="{DE339A60-192C-4815-B83B-980BACD12B82}"/>
              </a:ext>
            </a:extLst>
          </p:cNvPr>
          <p:cNvSpPr/>
          <p:nvPr/>
        </p:nvSpPr>
        <p:spPr>
          <a:xfrm>
            <a:off x="323528" y="1629349"/>
            <a:ext cx="2016224" cy="1959708"/>
          </a:xfrm>
          <a:prstGeom prst="ellipse">
            <a:avLst/>
          </a:prstGeom>
          <a:solidFill>
            <a:srgbClr val="FFC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b="1" dirty="0">
                <a:solidFill>
                  <a:prstClr val="white"/>
                </a:solidFill>
                <a:latin typeface="Arial" panose="020B0604020202020204" pitchFamily="34" charset="0"/>
                <a:cs typeface="Arial" panose="020B0604020202020204" pitchFamily="34" charset="0"/>
              </a:rPr>
              <a:t>56.1%</a:t>
            </a:r>
          </a:p>
        </p:txBody>
      </p:sp>
      <p:sp>
        <p:nvSpPr>
          <p:cNvPr id="8" name="Inhaltsplatzhalter 2">
            <a:extLst>
              <a:ext uri="{FF2B5EF4-FFF2-40B4-BE49-F238E27FC236}">
                <a16:creationId xmlns:a16="http://schemas.microsoft.com/office/drawing/2014/main" id="{A8FD2462-A36A-424F-B7A9-D0700150D83F}"/>
              </a:ext>
            </a:extLst>
          </p:cNvPr>
          <p:cNvSpPr txBox="1">
            <a:spLocks/>
          </p:cNvSpPr>
          <p:nvPr/>
        </p:nvSpPr>
        <p:spPr bwMode="auto">
          <a:xfrm>
            <a:off x="30832" y="6323772"/>
            <a:ext cx="8964612" cy="5191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Symbol" pitchFamily="18" charset="2"/>
              <a:buChar char="-"/>
              <a:defRPr sz="2400" kern="1200">
                <a:solidFill>
                  <a:schemeClr val="tx1"/>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2600" kern="1200">
                <a:solidFill>
                  <a:schemeClr val="tx1"/>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CH" sz="1400" dirty="0"/>
              <a:t>Kinder nach Migrationsstatus des Haushalts, 2014-2016 (Personen mit «Kind» als Stellung im Haushalt, in Tausend und in Prozent). BFS 2018.</a:t>
            </a:r>
          </a:p>
        </p:txBody>
      </p:sp>
    </p:spTree>
    <p:extLst>
      <p:ext uri="{BB962C8B-B14F-4D97-AF65-F5344CB8AC3E}">
        <p14:creationId xmlns:p14="http://schemas.microsoft.com/office/powerpoint/2010/main" val="2480233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B7FE44D-0EE4-4116-AF8E-97BB2CD9B17A}"/>
              </a:ext>
            </a:extLst>
          </p:cNvPr>
          <p:cNvPicPr>
            <a:picLocks noChangeAspect="1"/>
          </p:cNvPicPr>
          <p:nvPr/>
        </p:nvPicPr>
        <p:blipFill rotWithShape="1">
          <a:blip r:embed="rId3"/>
          <a:srcRect t="15016"/>
          <a:stretch/>
        </p:blipFill>
        <p:spPr>
          <a:xfrm>
            <a:off x="-10320" y="1268760"/>
            <a:ext cx="9154319" cy="4666514"/>
          </a:xfrm>
          <a:prstGeom prst="rect">
            <a:avLst/>
          </a:prstGeom>
        </p:spPr>
      </p:pic>
      <p:sp>
        <p:nvSpPr>
          <p:cNvPr id="2" name="Titel 1"/>
          <p:cNvSpPr>
            <a:spLocks noGrp="1"/>
          </p:cNvSpPr>
          <p:nvPr>
            <p:ph type="title"/>
          </p:nvPr>
        </p:nvSpPr>
        <p:spPr/>
        <p:txBody>
          <a:bodyPr/>
          <a:lstStyle/>
          <a:p>
            <a:r>
              <a:rPr lang="de-CH" dirty="0"/>
              <a:t>Internationale Liebe: </a:t>
            </a:r>
            <a:br>
              <a:rPr lang="de-CH" dirty="0"/>
            </a:br>
            <a:r>
              <a:rPr lang="de-CH" dirty="0"/>
              <a:t>Die Mehrheit heiratet ausländisch</a:t>
            </a:r>
          </a:p>
        </p:txBody>
      </p:sp>
      <p:sp>
        <p:nvSpPr>
          <p:cNvPr id="9" name="Inhaltsplatzhalter 2">
            <a:extLst>
              <a:ext uri="{FF2B5EF4-FFF2-40B4-BE49-F238E27FC236}">
                <a16:creationId xmlns:a16="http://schemas.microsoft.com/office/drawing/2014/main" id="{CA307306-C7A4-4CC8-BCF2-B8C8B12EAF04}"/>
              </a:ext>
            </a:extLst>
          </p:cNvPr>
          <p:cNvSpPr txBox="1">
            <a:spLocks/>
          </p:cNvSpPr>
          <p:nvPr/>
        </p:nvSpPr>
        <p:spPr bwMode="auto">
          <a:xfrm>
            <a:off x="467544" y="5863282"/>
            <a:ext cx="7776864" cy="994718"/>
          </a:xfrm>
          <a:prstGeom prst="rect">
            <a:avLst/>
          </a:prstGeom>
          <a:solidFill>
            <a:schemeClr val="bg1">
              <a:alpha val="41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Symbol" pitchFamily="18" charset="2"/>
              <a:buChar char="-"/>
              <a:defRPr sz="2400" kern="1200">
                <a:solidFill>
                  <a:schemeClr val="tx1"/>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2600" kern="1200">
                <a:solidFill>
                  <a:schemeClr val="tx1"/>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ymbol" pitchFamily="18" charset="2"/>
              <a:buNone/>
            </a:pPr>
            <a:r>
              <a:rPr lang="de-CH" sz="2000" b="1" dirty="0"/>
              <a:t>Heiraten unter AusländerInnen und unter SchweizerInnen/AusländerInnen, 1970-2016 in %</a:t>
            </a:r>
          </a:p>
          <a:p>
            <a:pPr marL="0" indent="0">
              <a:buFont typeface="Symbol" pitchFamily="18" charset="2"/>
              <a:buNone/>
            </a:pPr>
            <a:r>
              <a:rPr lang="de-CH" sz="1400" dirty="0"/>
              <a:t>Daten: BFS 2018, Darstellung: </a:t>
            </a:r>
            <a:r>
              <a:rPr lang="de-CH" sz="1400" dirty="0" err="1"/>
              <a:t>Ganga</a:t>
            </a:r>
            <a:r>
              <a:rPr lang="de-CH" sz="1400" dirty="0"/>
              <a:t> </a:t>
            </a:r>
            <a:r>
              <a:rPr lang="de-CH" sz="1400" dirty="0" err="1"/>
              <a:t>Jey</a:t>
            </a:r>
            <a:r>
              <a:rPr lang="de-CH" sz="1400" dirty="0"/>
              <a:t> </a:t>
            </a:r>
            <a:r>
              <a:rPr lang="de-CH" sz="1400" dirty="0" err="1"/>
              <a:t>Aratnam</a:t>
            </a:r>
            <a:endParaRPr lang="de-CH" sz="1400" dirty="0"/>
          </a:p>
        </p:txBody>
      </p:sp>
    </p:spTree>
    <p:extLst>
      <p:ext uri="{BB962C8B-B14F-4D97-AF65-F5344CB8AC3E}">
        <p14:creationId xmlns:p14="http://schemas.microsoft.com/office/powerpoint/2010/main" val="2480233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Anziehungspunkt Musikhochschulen</a:t>
            </a:r>
          </a:p>
        </p:txBody>
      </p:sp>
      <p:pic>
        <p:nvPicPr>
          <p:cNvPr id="5" name="Picture 2" descr="C:\Users\4\Documents\g2\musmig\salzburg 2016\political-world-map-big.gif"/>
          <p:cNvPicPr>
            <a:picLocks noChangeAspect="1" noChangeArrowheads="1"/>
          </p:cNvPicPr>
          <p:nvPr/>
        </p:nvPicPr>
        <p:blipFill>
          <a:blip r:embed="rId3" cstate="print"/>
          <a:srcRect/>
          <a:stretch>
            <a:fillRect/>
          </a:stretch>
        </p:blipFill>
        <p:spPr bwMode="auto">
          <a:xfrm>
            <a:off x="-972616" y="1484784"/>
            <a:ext cx="10801997" cy="4054432"/>
          </a:xfrm>
          <a:prstGeom prst="rect">
            <a:avLst/>
          </a:prstGeom>
          <a:noFill/>
        </p:spPr>
      </p:pic>
      <p:grpSp>
        <p:nvGrpSpPr>
          <p:cNvPr id="4" name="Gruppieren 3">
            <a:extLst>
              <a:ext uri="{FF2B5EF4-FFF2-40B4-BE49-F238E27FC236}">
                <a16:creationId xmlns:a16="http://schemas.microsoft.com/office/drawing/2014/main" id="{F93D245E-A265-401E-91B8-6BD7ABB5A3A7}"/>
              </a:ext>
            </a:extLst>
          </p:cNvPr>
          <p:cNvGrpSpPr/>
          <p:nvPr/>
        </p:nvGrpSpPr>
        <p:grpSpPr>
          <a:xfrm>
            <a:off x="1331640" y="1916832"/>
            <a:ext cx="7756891" cy="2723417"/>
            <a:chOff x="1331640" y="1916832"/>
            <a:chExt cx="7756891" cy="2723417"/>
          </a:xfrm>
          <a:solidFill>
            <a:schemeClr val="accent4">
              <a:lumMod val="60000"/>
              <a:lumOff val="40000"/>
            </a:schemeClr>
          </a:solidFill>
        </p:grpSpPr>
        <p:sp>
          <p:nvSpPr>
            <p:cNvPr id="6" name="Rechteck 5"/>
            <p:cNvSpPr/>
            <p:nvPr/>
          </p:nvSpPr>
          <p:spPr>
            <a:xfrm>
              <a:off x="1331640" y="1916832"/>
              <a:ext cx="6816757" cy="792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Diagonaler Streifen 6"/>
            <p:cNvSpPr/>
            <p:nvPr/>
          </p:nvSpPr>
          <p:spPr>
            <a:xfrm rot="20581026">
              <a:off x="1933200" y="2211583"/>
              <a:ext cx="1887787" cy="2428666"/>
            </a:xfrm>
            <a:prstGeom prst="diagStripe">
              <a:avLst>
                <a:gd name="adj" fmla="val 538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9" name="Diagonaler Streifen 8"/>
            <p:cNvSpPr/>
            <p:nvPr/>
          </p:nvSpPr>
          <p:spPr>
            <a:xfrm rot="7217574">
              <a:off x="6866464" y="1576545"/>
              <a:ext cx="1119797" cy="3324337"/>
            </a:xfrm>
            <a:prstGeom prst="diagStripe">
              <a:avLst>
                <a:gd name="adj" fmla="val 4869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grpSp>
      <p:sp>
        <p:nvSpPr>
          <p:cNvPr id="3" name="Inhaltsplatzhalter 2"/>
          <p:cNvSpPr>
            <a:spLocks noGrp="1"/>
          </p:cNvSpPr>
          <p:nvPr>
            <p:ph idx="1"/>
          </p:nvPr>
        </p:nvSpPr>
        <p:spPr>
          <a:xfrm>
            <a:off x="851586" y="5085184"/>
            <a:ext cx="7776864" cy="1440160"/>
          </a:xfrm>
          <a:solidFill>
            <a:schemeClr val="bg1">
              <a:alpha val="41000"/>
            </a:schemeClr>
          </a:solidFill>
        </p:spPr>
        <p:txBody>
          <a:bodyPr/>
          <a:lstStyle/>
          <a:p>
            <a:pPr marL="0" indent="0">
              <a:buNone/>
            </a:pPr>
            <a:r>
              <a:rPr lang="de-CH" b="1" dirty="0"/>
              <a:t>Schola Cantorum Basel (Alte Musik): </a:t>
            </a:r>
            <a:br>
              <a:rPr lang="de-CH" b="1" dirty="0"/>
            </a:br>
            <a:r>
              <a:rPr lang="de-CH" b="1" dirty="0"/>
              <a:t>90% internationale Studierende, aber </a:t>
            </a:r>
            <a:br>
              <a:rPr lang="de-CH" b="1" dirty="0"/>
            </a:br>
            <a:r>
              <a:rPr lang="de-CH" b="1" dirty="0"/>
              <a:t>Pi-artige Internationalität</a:t>
            </a:r>
          </a:p>
          <a:p>
            <a:pPr marL="0" indent="0">
              <a:buNone/>
            </a:pPr>
            <a:endParaRPr lang="de-CH" sz="1400" dirty="0"/>
          </a:p>
          <a:p>
            <a:pPr marL="0" indent="0">
              <a:buNone/>
            </a:pPr>
            <a:r>
              <a:rPr lang="de-CH" sz="1400" dirty="0"/>
              <a:t>Aus: Forschungsprojekt von </a:t>
            </a:r>
            <a:r>
              <a:rPr lang="de-CH" sz="1400" dirty="0" err="1"/>
              <a:t>Ganga</a:t>
            </a:r>
            <a:r>
              <a:rPr lang="de-CH" sz="1400" dirty="0"/>
              <a:t> </a:t>
            </a:r>
            <a:r>
              <a:rPr lang="de-CH" sz="1400" dirty="0" err="1"/>
              <a:t>Jey</a:t>
            </a:r>
            <a:r>
              <a:rPr lang="de-CH" sz="1400" dirty="0"/>
              <a:t> </a:t>
            </a:r>
            <a:r>
              <a:rPr lang="de-CH" sz="1400" dirty="0" err="1"/>
              <a:t>Aratnam</a:t>
            </a:r>
            <a:r>
              <a:rPr lang="de-CH" sz="1400" dirty="0"/>
              <a:t> zu «Musik und Migration»</a:t>
            </a:r>
          </a:p>
          <a:p>
            <a:pPr marL="0" indent="0">
              <a:buNone/>
            </a:pPr>
            <a:endParaRPr lang="de-CH" sz="1800" dirty="0"/>
          </a:p>
        </p:txBody>
      </p:sp>
    </p:spTree>
    <p:extLst>
      <p:ext uri="{BB962C8B-B14F-4D97-AF65-F5344CB8AC3E}">
        <p14:creationId xmlns:p14="http://schemas.microsoft.com/office/powerpoint/2010/main" val="248023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EEE03-FE89-4537-BAB9-38733A54EEF0}"/>
              </a:ext>
            </a:extLst>
          </p:cNvPr>
          <p:cNvSpPr>
            <a:spLocks noGrp="1"/>
          </p:cNvSpPr>
          <p:nvPr>
            <p:ph type="title"/>
          </p:nvPr>
        </p:nvSpPr>
        <p:spPr/>
        <p:txBody>
          <a:bodyPr/>
          <a:lstStyle/>
          <a:p>
            <a:r>
              <a:rPr lang="de-CH" dirty="0"/>
              <a:t>Vier Thesen</a:t>
            </a:r>
            <a:br>
              <a:rPr lang="de-CH" dirty="0"/>
            </a:br>
            <a:endParaRPr lang="de-CH" dirty="0"/>
          </a:p>
        </p:txBody>
      </p:sp>
      <p:sp>
        <p:nvSpPr>
          <p:cNvPr id="3" name="Inhaltsplatzhalter 2">
            <a:extLst>
              <a:ext uri="{FF2B5EF4-FFF2-40B4-BE49-F238E27FC236}">
                <a16:creationId xmlns:a16="http://schemas.microsoft.com/office/drawing/2014/main" id="{626C91D1-DDBF-49D9-8964-F3F29F71AC50}"/>
              </a:ext>
            </a:extLst>
          </p:cNvPr>
          <p:cNvSpPr>
            <a:spLocks noGrp="1"/>
          </p:cNvSpPr>
          <p:nvPr>
            <p:ph idx="1"/>
          </p:nvPr>
        </p:nvSpPr>
        <p:spPr>
          <a:xfrm>
            <a:off x="215900" y="1268760"/>
            <a:ext cx="8964612" cy="4997450"/>
          </a:xfrm>
        </p:spPr>
        <p:txBody>
          <a:bodyPr/>
          <a:lstStyle/>
          <a:p>
            <a:pPr marL="457200" indent="-457200">
              <a:spcAft>
                <a:spcPts val="1800"/>
              </a:spcAft>
              <a:buFont typeface="+mj-lt"/>
              <a:buAutoNum type="arabicPeriod"/>
            </a:pPr>
            <a:r>
              <a:rPr lang="de-DE" sz="2200" dirty="0"/>
              <a:t>Der goldene Mittelweg: Wenn wir mit Bauten Identität stiften wollen, sollten wir die Vielfalt nicht verbauen. </a:t>
            </a:r>
          </a:p>
          <a:p>
            <a:pPr marL="457200" indent="-457200">
              <a:spcAft>
                <a:spcPts val="1800"/>
              </a:spcAft>
              <a:buFont typeface="+mj-lt"/>
              <a:buAutoNum type="arabicPeriod"/>
            </a:pPr>
            <a:r>
              <a:rPr lang="de-DE" sz="2200" dirty="0"/>
              <a:t>Es geht darum, wie „Paläo-Einheimische“ in dieser hypervielfältigen Schweiz zurechtkommen. Nicht mehr darum, wie sich MigrantInnen in der Schweiz als Minderheit zurechtfinden. </a:t>
            </a:r>
          </a:p>
          <a:p>
            <a:pPr marL="457200" indent="-457200">
              <a:spcAft>
                <a:spcPts val="1800"/>
              </a:spcAft>
              <a:buFont typeface="+mj-lt"/>
              <a:buAutoNum type="arabicPeriod"/>
            </a:pPr>
            <a:r>
              <a:rPr lang="de-DE" sz="2200" dirty="0"/>
              <a:t>Heimaten statt Heimat: Pluralität statt Singularität, bei Identitäten und allgemein. </a:t>
            </a:r>
          </a:p>
          <a:p>
            <a:pPr marL="457200" indent="-457200">
              <a:spcAft>
                <a:spcPts val="1800"/>
              </a:spcAft>
              <a:buFont typeface="+mj-lt"/>
              <a:buAutoNum type="arabicPeriod"/>
            </a:pPr>
            <a:r>
              <a:rPr lang="de-CH" sz="2200" dirty="0"/>
              <a:t>Migration schafft neue Sesshaftigkeit und es entsteht eine neue «Sandwich-Schichtung»: </a:t>
            </a:r>
            <a:r>
              <a:rPr lang="de-DE" sz="2200" dirty="0"/>
              <a:t>Das Bewusst-Sein in der Denkmalpflege.</a:t>
            </a:r>
            <a:endParaRPr lang="de-CH" sz="2200" dirty="0"/>
          </a:p>
        </p:txBody>
      </p:sp>
    </p:spTree>
    <p:extLst>
      <p:ext uri="{BB962C8B-B14F-4D97-AF65-F5344CB8AC3E}">
        <p14:creationId xmlns:p14="http://schemas.microsoft.com/office/powerpoint/2010/main" val="99288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2000" fill="hold"/>
                                        <p:tgtEl>
                                          <p:spTgt spid="3">
                                            <p:txEl>
                                              <p:pRg st="0" end="0"/>
                                            </p:txEl>
                                          </p:spTgt>
                                        </p:tgtEl>
                                        <p:attrNameLst>
                                          <p:attrName>style.color</p:attrName>
                                        </p:attrNameLst>
                                      </p:cBhvr>
                                      <p:to>
                                        <a:srgbClr val="D8D8D8"/>
                                      </p:to>
                                    </p:animClr>
                                  </p:childTnLst>
                                </p:cTn>
                              </p:par>
                              <p:par>
                                <p:cTn id="7" presetID="15" presetClass="emph" presetSubtype="0" nodeType="withEffect">
                                  <p:stCondLst>
                                    <p:cond delay="0"/>
                                  </p:stCondLst>
                                  <p:iterate type="lt">
                                    <p:tmAbs val="25"/>
                                  </p:iterate>
                                  <p:childTnLst>
                                    <p:set>
                                      <p:cBhvr override="childStyle">
                                        <p:cTn id="8" dur="indefinite"/>
                                        <p:tgtEl>
                                          <p:spTgt spid="3">
                                            <p:txEl>
                                              <p:pRg st="1" end="1"/>
                                            </p:txEl>
                                          </p:spTgt>
                                        </p:tgtEl>
                                        <p:attrNameLst>
                                          <p:attrName>style.fontWeight</p:attrName>
                                        </p:attrNameLst>
                                      </p:cBhvr>
                                      <p:to>
                                        <p:strVal val="bold"/>
                                      </p:to>
                                    </p:set>
                                  </p:childTnLst>
                                </p:cTn>
                              </p:par>
                              <p:par>
                                <p:cTn id="9" presetID="3" presetClass="emph" presetSubtype="2" fill="hold" nodeType="withEffect">
                                  <p:stCondLst>
                                    <p:cond delay="250"/>
                                  </p:stCondLst>
                                  <p:childTnLst>
                                    <p:animClr clrSpc="rgb" dir="cw">
                                      <p:cBhvr override="childStyle">
                                        <p:cTn id="10" dur="10" fill="hold"/>
                                        <p:tgtEl>
                                          <p:spTgt spid="3">
                                            <p:txEl>
                                              <p:pRg st="2" end="2"/>
                                            </p:txEl>
                                          </p:spTgt>
                                        </p:tgtEl>
                                        <p:attrNameLst>
                                          <p:attrName>style.color</p:attrName>
                                        </p:attrNameLst>
                                      </p:cBhvr>
                                      <p:to>
                                        <a:srgbClr val="D8D8D8"/>
                                      </p:to>
                                    </p:animClr>
                                  </p:childTnLst>
                                </p:cTn>
                              </p:par>
                              <p:par>
                                <p:cTn id="11" presetID="3" presetClass="emph" presetSubtype="2" fill="hold" nodeType="withEffect">
                                  <p:stCondLst>
                                    <p:cond delay="250"/>
                                  </p:stCondLst>
                                  <p:childTnLst>
                                    <p:animClr clrSpc="rgb" dir="cw">
                                      <p:cBhvr override="childStyle">
                                        <p:cTn id="12" dur="10" fill="hold"/>
                                        <p:tgtEl>
                                          <p:spTgt spid="3">
                                            <p:txEl>
                                              <p:pRg st="3" end="3"/>
                                            </p:txEl>
                                          </p:spTgt>
                                        </p:tgtEl>
                                        <p:attrNameLst>
                                          <p:attrName>style.color</p:attrName>
                                        </p:attrNameLst>
                                      </p:cBhvr>
                                      <p:to>
                                        <a:srgbClr val="D8D8D8"/>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3126" name="Picture 6" descr="Ãhnliches Foto"/>
          <p:cNvPicPr>
            <a:picLocks noChangeAspect="1" noChangeArrowheads="1"/>
          </p:cNvPicPr>
          <p:nvPr/>
        </p:nvPicPr>
        <p:blipFill>
          <a:blip r:embed="rId3" cstate="print"/>
          <a:srcRect/>
          <a:stretch>
            <a:fillRect/>
          </a:stretch>
        </p:blipFill>
        <p:spPr bwMode="auto">
          <a:xfrm>
            <a:off x="3117837" y="139074"/>
            <a:ext cx="6026163" cy="6026163"/>
          </a:xfrm>
          <a:prstGeom prst="rect">
            <a:avLst/>
          </a:prstGeom>
          <a:noFill/>
        </p:spPr>
      </p:pic>
      <p:sp>
        <p:nvSpPr>
          <p:cNvPr id="2" name="Titel 1"/>
          <p:cNvSpPr>
            <a:spLocks noGrp="1"/>
          </p:cNvSpPr>
          <p:nvPr>
            <p:ph type="title"/>
          </p:nvPr>
        </p:nvSpPr>
        <p:spPr/>
        <p:txBody>
          <a:bodyPr/>
          <a:lstStyle/>
          <a:p>
            <a:r>
              <a:rPr lang="de-CH" dirty="0"/>
              <a:t>These 2</a:t>
            </a:r>
          </a:p>
        </p:txBody>
      </p:sp>
      <p:sp>
        <p:nvSpPr>
          <p:cNvPr id="3" name="Inhaltsplatzhalter 2"/>
          <p:cNvSpPr>
            <a:spLocks noGrp="1"/>
          </p:cNvSpPr>
          <p:nvPr>
            <p:ph idx="1"/>
          </p:nvPr>
        </p:nvSpPr>
        <p:spPr>
          <a:xfrm>
            <a:off x="201418" y="2204864"/>
            <a:ext cx="3290462" cy="3960373"/>
          </a:xfrm>
        </p:spPr>
        <p:txBody>
          <a:bodyPr/>
          <a:lstStyle/>
          <a:p>
            <a:pPr marL="0" indent="0">
              <a:buNone/>
            </a:pPr>
            <a:r>
              <a:rPr lang="de-CH" b="1" dirty="0"/>
              <a:t>Nicht mehr: </a:t>
            </a:r>
            <a:r>
              <a:rPr lang="de-CH" dirty="0"/>
              <a:t>Wie finden sich MigrantInnen in der Schweiz zurecht?</a:t>
            </a:r>
          </a:p>
          <a:p>
            <a:pPr marL="0" indent="0">
              <a:buNone/>
            </a:pPr>
            <a:r>
              <a:rPr lang="de-CH" b="1" dirty="0"/>
              <a:t>Stattdessen:</a:t>
            </a:r>
            <a:r>
              <a:rPr lang="de-CH" dirty="0"/>
              <a:t> Wie geht die Schweiz mit ihrer Vielfalt um?</a:t>
            </a:r>
          </a:p>
        </p:txBody>
      </p:sp>
    </p:spTree>
    <p:extLst>
      <p:ext uri="{BB962C8B-B14F-4D97-AF65-F5344CB8AC3E}">
        <p14:creationId xmlns:p14="http://schemas.microsoft.com/office/powerpoint/2010/main" val="3138873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ctrTitle"/>
          </p:nvPr>
        </p:nvSpPr>
        <p:spPr>
          <a:xfrm>
            <a:off x="395288" y="692696"/>
            <a:ext cx="8137152" cy="3096344"/>
          </a:xfrm>
        </p:spPr>
        <p:txBody>
          <a:bodyPr>
            <a:normAutofit/>
          </a:bodyPr>
          <a:lstStyle/>
          <a:p>
            <a:r>
              <a:rPr lang="de-CH" sz="3200" dirty="0"/>
              <a:t>Welche Identität, wie viele Heimaten und für wen?</a:t>
            </a:r>
            <a:br>
              <a:rPr lang="de-CH" sz="3200" dirty="0"/>
            </a:br>
            <a:r>
              <a:rPr lang="de-CH" sz="800" dirty="0"/>
              <a:t>  </a:t>
            </a:r>
            <a:br>
              <a:rPr lang="de-CH" sz="3200" dirty="0"/>
            </a:br>
            <a:r>
              <a:rPr lang="de-CH" sz="2400" dirty="0"/>
              <a:t>Soziologische Grundierungen zur Debatte um Baudenkmäler, Identität und Heimat</a:t>
            </a:r>
          </a:p>
        </p:txBody>
      </p:sp>
      <p:sp>
        <p:nvSpPr>
          <p:cNvPr id="3" name="Untertitel 2"/>
          <p:cNvSpPr>
            <a:spLocks noGrp="1"/>
          </p:cNvSpPr>
          <p:nvPr>
            <p:ph type="subTitle" idx="1"/>
          </p:nvPr>
        </p:nvSpPr>
        <p:spPr>
          <a:xfrm>
            <a:off x="467544" y="3789040"/>
            <a:ext cx="8424862" cy="2448272"/>
          </a:xfrm>
        </p:spPr>
        <p:txBody>
          <a:bodyPr>
            <a:noAutofit/>
          </a:bodyPr>
          <a:lstStyle/>
          <a:p>
            <a:pPr>
              <a:defRPr/>
            </a:pPr>
            <a:r>
              <a:rPr lang="de-CH" sz="2000" dirty="0">
                <a:solidFill>
                  <a:schemeClr val="tx1"/>
                </a:solidFill>
              </a:rPr>
              <a:t>«Baudenkmäler stiften Identität und vermitteln Heimat – oder nicht?»</a:t>
            </a:r>
          </a:p>
          <a:p>
            <a:pPr>
              <a:defRPr/>
            </a:pPr>
            <a:r>
              <a:rPr lang="de-DE" sz="2000" dirty="0">
                <a:solidFill>
                  <a:prstClr val="black">
                    <a:tint val="75000"/>
                  </a:prstClr>
                </a:solidFill>
              </a:rPr>
              <a:t>Konferenz der Schweizer Denkmalpflegerinnen und Denkmalpfleger KSD, </a:t>
            </a:r>
            <a:r>
              <a:rPr lang="de-CH" sz="2000" dirty="0">
                <a:solidFill>
                  <a:prstClr val="black">
                    <a:tint val="75000"/>
                  </a:prstClr>
                </a:solidFill>
              </a:rPr>
              <a:t>Regensdorf, 16.11.2018</a:t>
            </a:r>
          </a:p>
          <a:p>
            <a:pPr>
              <a:defRPr/>
            </a:pPr>
            <a:endParaRPr lang="de-CH" sz="2000" dirty="0">
              <a:solidFill>
                <a:prstClr val="black">
                  <a:tint val="75000"/>
                </a:prstClr>
              </a:solidFill>
            </a:endParaRPr>
          </a:p>
          <a:p>
            <a:pPr>
              <a:defRPr/>
            </a:pPr>
            <a:r>
              <a:rPr lang="de-CH" sz="2000" dirty="0" err="1">
                <a:solidFill>
                  <a:prstClr val="black">
                    <a:tint val="75000"/>
                  </a:prstClr>
                </a:solidFill>
              </a:rPr>
              <a:t>Ganga</a:t>
            </a:r>
            <a:r>
              <a:rPr lang="de-CH" sz="2000" dirty="0">
                <a:solidFill>
                  <a:prstClr val="black">
                    <a:tint val="75000"/>
                  </a:prstClr>
                </a:solidFill>
              </a:rPr>
              <a:t> </a:t>
            </a:r>
            <a:r>
              <a:rPr lang="de-CH" sz="2000" dirty="0" err="1">
                <a:solidFill>
                  <a:prstClr val="black">
                    <a:tint val="75000"/>
                  </a:prstClr>
                </a:solidFill>
              </a:rPr>
              <a:t>Jey</a:t>
            </a:r>
            <a:r>
              <a:rPr lang="de-CH" sz="2000" dirty="0">
                <a:solidFill>
                  <a:prstClr val="black">
                    <a:tint val="75000"/>
                  </a:prstClr>
                </a:solidFill>
              </a:rPr>
              <a:t> </a:t>
            </a:r>
            <a:r>
              <a:rPr lang="de-CH" sz="2000" dirty="0" err="1">
                <a:solidFill>
                  <a:prstClr val="black">
                    <a:tint val="75000"/>
                  </a:prstClr>
                </a:solidFill>
              </a:rPr>
              <a:t>Aratnam</a:t>
            </a:r>
            <a:br>
              <a:rPr lang="de-CH" sz="2000" dirty="0">
                <a:solidFill>
                  <a:prstClr val="black">
                    <a:tint val="75000"/>
                  </a:prstClr>
                </a:solidFill>
              </a:rPr>
            </a:br>
            <a:r>
              <a:rPr lang="de-CH" sz="2000" dirty="0">
                <a:solidFill>
                  <a:prstClr val="black">
                    <a:tint val="75000"/>
                  </a:prstClr>
                </a:solidFill>
              </a:rPr>
              <a:t>Seminar für Soziologie der Universität Basel</a:t>
            </a:r>
          </a:p>
        </p:txBody>
      </p:sp>
      <p:sp>
        <p:nvSpPr>
          <p:cNvPr id="4" name="Rechteck 3"/>
          <p:cNvSpPr/>
          <p:nvPr/>
        </p:nvSpPr>
        <p:spPr>
          <a:xfrm>
            <a:off x="0" y="6308725"/>
            <a:ext cx="9144000"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par>
                                <p:cTn id="7" presetID="3" presetClass="emph" presetSubtype="2" fill="hold" grpId="0" nodeType="withEffect">
                                  <p:stCondLst>
                                    <p:cond delay="0"/>
                                  </p:stCondLst>
                                  <p:childTnLst>
                                    <p:animClr clrSpc="rgb" dir="cw">
                                      <p:cBhvr override="childStyle">
                                        <p:cTn id="8" dur="2000" fill="hold"/>
                                        <p:tgtEl>
                                          <p:spTgt spid="4098"/>
                                        </p:tgtEl>
                                        <p:attrNameLst>
                                          <p:attrName>style.color</p:attrName>
                                        </p:attrNameLst>
                                      </p:cBhvr>
                                      <p:to>
                                        <a:srgbClr val="A5A5A5"/>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124AD8-2F17-41F4-8842-BFFC52FBE996}"/>
              </a:ext>
            </a:extLst>
          </p:cNvPr>
          <p:cNvSpPr>
            <a:spLocks noGrp="1"/>
          </p:cNvSpPr>
          <p:nvPr>
            <p:ph type="title"/>
          </p:nvPr>
        </p:nvSpPr>
        <p:spPr/>
        <p:txBody>
          <a:bodyPr/>
          <a:lstStyle/>
          <a:p>
            <a:r>
              <a:rPr lang="de-CH" dirty="0"/>
              <a:t>Heimaten im Plural</a:t>
            </a:r>
          </a:p>
        </p:txBody>
      </p:sp>
      <p:sp>
        <p:nvSpPr>
          <p:cNvPr id="3" name="Inhaltsplatzhalter 2">
            <a:extLst>
              <a:ext uri="{FF2B5EF4-FFF2-40B4-BE49-F238E27FC236}">
                <a16:creationId xmlns:a16="http://schemas.microsoft.com/office/drawing/2014/main" id="{723DD8DA-3774-4DB2-AA8B-DB629B555BAB}"/>
              </a:ext>
            </a:extLst>
          </p:cNvPr>
          <p:cNvSpPr>
            <a:spLocks noGrp="1"/>
          </p:cNvSpPr>
          <p:nvPr>
            <p:ph idx="1"/>
          </p:nvPr>
        </p:nvSpPr>
        <p:spPr/>
        <p:txBody>
          <a:bodyPr/>
          <a:lstStyle/>
          <a:p>
            <a:pPr marL="0" indent="0">
              <a:buNone/>
            </a:pPr>
            <a:r>
              <a:rPr lang="de-CH" dirty="0"/>
              <a:t>Gemäss Duden:</a:t>
            </a:r>
          </a:p>
        </p:txBody>
      </p:sp>
      <p:pic>
        <p:nvPicPr>
          <p:cNvPr id="4" name="Grafik 3">
            <a:extLst>
              <a:ext uri="{FF2B5EF4-FFF2-40B4-BE49-F238E27FC236}">
                <a16:creationId xmlns:a16="http://schemas.microsoft.com/office/drawing/2014/main" id="{FBD6CF41-873F-44B7-BA2D-9EE608DD250B}"/>
              </a:ext>
            </a:extLst>
          </p:cNvPr>
          <p:cNvPicPr>
            <a:picLocks noChangeAspect="1"/>
          </p:cNvPicPr>
          <p:nvPr/>
        </p:nvPicPr>
        <p:blipFill rotWithShape="1">
          <a:blip r:embed="rId2"/>
          <a:srcRect l="5900" t="146"/>
          <a:stretch/>
        </p:blipFill>
        <p:spPr>
          <a:xfrm>
            <a:off x="0" y="2060848"/>
            <a:ext cx="9180512" cy="4824536"/>
          </a:xfrm>
          <a:prstGeom prst="rect">
            <a:avLst/>
          </a:prstGeom>
        </p:spPr>
      </p:pic>
      <p:pic>
        <p:nvPicPr>
          <p:cNvPr id="5" name="Grafik 4">
            <a:extLst>
              <a:ext uri="{FF2B5EF4-FFF2-40B4-BE49-F238E27FC236}">
                <a16:creationId xmlns:a16="http://schemas.microsoft.com/office/drawing/2014/main" id="{01497F99-0636-4555-BDA2-2E5F9CA60B0C}"/>
              </a:ext>
            </a:extLst>
          </p:cNvPr>
          <p:cNvPicPr>
            <a:picLocks noChangeAspect="1"/>
          </p:cNvPicPr>
          <p:nvPr/>
        </p:nvPicPr>
        <p:blipFill rotWithShape="1">
          <a:blip r:embed="rId3"/>
          <a:srcRect l="16711" t="39675" r="17375" b="38768"/>
          <a:stretch/>
        </p:blipFill>
        <p:spPr>
          <a:xfrm rot="20999918">
            <a:off x="212184" y="2156844"/>
            <a:ext cx="6480720" cy="804893"/>
          </a:xfrm>
          <a:prstGeom prst="rect">
            <a:avLst/>
          </a:prstGeom>
          <a:ln w="47625">
            <a:solidFill>
              <a:srgbClr val="FFC000"/>
            </a:solidFill>
          </a:ln>
        </p:spPr>
      </p:pic>
      <p:sp>
        <p:nvSpPr>
          <p:cNvPr id="6" name="Rechteck 5">
            <a:extLst>
              <a:ext uri="{FF2B5EF4-FFF2-40B4-BE49-F238E27FC236}">
                <a16:creationId xmlns:a16="http://schemas.microsoft.com/office/drawing/2014/main" id="{B41B65D2-A232-46F9-BD5A-D261F2BA5DF2}"/>
              </a:ext>
            </a:extLst>
          </p:cNvPr>
          <p:cNvSpPr/>
          <p:nvPr/>
        </p:nvSpPr>
        <p:spPr>
          <a:xfrm>
            <a:off x="1619672" y="5301208"/>
            <a:ext cx="1656184" cy="259432"/>
          </a:xfrm>
          <a:prstGeom prst="rect">
            <a:avLst/>
          </a:prstGeom>
          <a:solidFill>
            <a:srgbClr val="FFC000">
              <a:alpha val="4000"/>
            </a:srgbClr>
          </a:solid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16962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heimaten.ch/hintergrund/heimaten_m.jpg">
            <a:extLst>
              <a:ext uri="{FF2B5EF4-FFF2-40B4-BE49-F238E27FC236}">
                <a16:creationId xmlns:a16="http://schemas.microsoft.com/office/drawing/2014/main" id="{F3158B5A-BEB5-405A-9C56-A78EE64B2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7" y="1124744"/>
            <a:ext cx="4902982" cy="58310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heimaten.ch/hintergrund/heimaten_w.jpg">
            <a:extLst>
              <a:ext uri="{FF2B5EF4-FFF2-40B4-BE49-F238E27FC236}">
                <a16:creationId xmlns:a16="http://schemas.microsoft.com/office/drawing/2014/main" id="{4395C02D-1F99-4D09-B1CF-74F380A38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 y="1136121"/>
            <a:ext cx="4787417" cy="577909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CH" dirty="0"/>
              <a:t>Heimaten im Plural</a:t>
            </a:r>
          </a:p>
        </p:txBody>
      </p:sp>
      <p:sp>
        <p:nvSpPr>
          <p:cNvPr id="3" name="Inhaltsplatzhalter 2"/>
          <p:cNvSpPr>
            <a:spLocks noGrp="1"/>
          </p:cNvSpPr>
          <p:nvPr>
            <p:ph idx="1"/>
          </p:nvPr>
        </p:nvSpPr>
        <p:spPr>
          <a:xfrm>
            <a:off x="261864" y="6388778"/>
            <a:ext cx="8712968" cy="496606"/>
          </a:xfrm>
        </p:spPr>
        <p:txBody>
          <a:bodyPr/>
          <a:lstStyle/>
          <a:p>
            <a:pPr marL="0" indent="0">
              <a:buNone/>
            </a:pPr>
            <a:r>
              <a:rPr lang="de-CH" sz="1800" dirty="0">
                <a:solidFill>
                  <a:schemeClr val="bg1"/>
                </a:solidFill>
              </a:rPr>
              <a:t>www.heimaten.ch</a:t>
            </a:r>
          </a:p>
        </p:txBody>
      </p:sp>
      <p:pic>
        <p:nvPicPr>
          <p:cNvPr id="11" name="Grafik 10">
            <a:extLst>
              <a:ext uri="{FF2B5EF4-FFF2-40B4-BE49-F238E27FC236}">
                <a16:creationId xmlns:a16="http://schemas.microsoft.com/office/drawing/2014/main" id="{C62CA092-5911-4794-ADE2-BB708CF9B8C8}"/>
              </a:ext>
            </a:extLst>
          </p:cNvPr>
          <p:cNvPicPr>
            <a:picLocks noChangeAspect="1"/>
          </p:cNvPicPr>
          <p:nvPr/>
        </p:nvPicPr>
        <p:blipFill rotWithShape="1">
          <a:blip r:embed="rId5"/>
          <a:srcRect l="6735" t="16932" r="17867" b="2520"/>
          <a:stretch/>
        </p:blipFill>
        <p:spPr bwMode="auto">
          <a:xfrm>
            <a:off x="677985" y="1628800"/>
            <a:ext cx="8142487" cy="47117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023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anim calcmode="lin" valueType="num">
                                      <p:cBhvr>
                                        <p:cTn id="8" dur="1500" fill="hold"/>
                                        <p:tgtEl>
                                          <p:spTgt spid="11"/>
                                        </p:tgtEl>
                                        <p:attrNameLst>
                                          <p:attrName>ppt_x</p:attrName>
                                        </p:attrNameLst>
                                      </p:cBhvr>
                                      <p:tavLst>
                                        <p:tav tm="0">
                                          <p:val>
                                            <p:strVal val="#ppt_x"/>
                                          </p:val>
                                        </p:tav>
                                        <p:tav tm="100000">
                                          <p:val>
                                            <p:strVal val="#ppt_x"/>
                                          </p:val>
                                        </p:tav>
                                      </p:tavLst>
                                    </p:anim>
                                    <p:anim calcmode="lin" valueType="num">
                                      <p:cBhvr>
                                        <p:cTn id="9" dur="1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EEE03-FE89-4537-BAB9-38733A54EEF0}"/>
              </a:ext>
            </a:extLst>
          </p:cNvPr>
          <p:cNvSpPr>
            <a:spLocks noGrp="1"/>
          </p:cNvSpPr>
          <p:nvPr>
            <p:ph type="title"/>
          </p:nvPr>
        </p:nvSpPr>
        <p:spPr/>
        <p:txBody>
          <a:bodyPr/>
          <a:lstStyle/>
          <a:p>
            <a:r>
              <a:rPr lang="de-CH" dirty="0"/>
              <a:t>Vier Thesen</a:t>
            </a:r>
            <a:br>
              <a:rPr lang="de-CH" dirty="0"/>
            </a:br>
            <a:endParaRPr lang="de-CH" dirty="0"/>
          </a:p>
        </p:txBody>
      </p:sp>
      <p:sp>
        <p:nvSpPr>
          <p:cNvPr id="3" name="Inhaltsplatzhalter 2">
            <a:extLst>
              <a:ext uri="{FF2B5EF4-FFF2-40B4-BE49-F238E27FC236}">
                <a16:creationId xmlns:a16="http://schemas.microsoft.com/office/drawing/2014/main" id="{626C91D1-DDBF-49D9-8964-F3F29F71AC50}"/>
              </a:ext>
            </a:extLst>
          </p:cNvPr>
          <p:cNvSpPr>
            <a:spLocks noGrp="1"/>
          </p:cNvSpPr>
          <p:nvPr>
            <p:ph idx="1"/>
          </p:nvPr>
        </p:nvSpPr>
        <p:spPr>
          <a:xfrm>
            <a:off x="215900" y="1268760"/>
            <a:ext cx="8964612" cy="4997450"/>
          </a:xfrm>
        </p:spPr>
        <p:txBody>
          <a:bodyPr/>
          <a:lstStyle/>
          <a:p>
            <a:pPr marL="457200" indent="-457200">
              <a:spcAft>
                <a:spcPts val="1800"/>
              </a:spcAft>
              <a:buFont typeface="+mj-lt"/>
              <a:buAutoNum type="arabicPeriod"/>
            </a:pPr>
            <a:r>
              <a:rPr lang="de-DE" sz="2200" dirty="0"/>
              <a:t>Der goldene Mittelweg: Wenn wir mit Bauten Identität stiften wollen, sollten wir die Vielfalt nicht verbauen. </a:t>
            </a:r>
          </a:p>
          <a:p>
            <a:pPr marL="457200" indent="-457200">
              <a:spcAft>
                <a:spcPts val="1800"/>
              </a:spcAft>
              <a:buFont typeface="+mj-lt"/>
              <a:buAutoNum type="arabicPeriod"/>
            </a:pPr>
            <a:r>
              <a:rPr lang="de-DE" sz="2200" dirty="0"/>
              <a:t>Es geht darum, wie „Paläo-Einheimische“ in dieser hypervielfältigen Schweiz zurechtkommen. Nicht mehr darum, wie sich MigrantInnen in der Schweiz als Minderheit zurechtfinden. </a:t>
            </a:r>
          </a:p>
          <a:p>
            <a:pPr marL="457200" indent="-457200">
              <a:spcAft>
                <a:spcPts val="1800"/>
              </a:spcAft>
              <a:buFont typeface="+mj-lt"/>
              <a:buAutoNum type="arabicPeriod"/>
            </a:pPr>
            <a:r>
              <a:rPr lang="de-DE" sz="2200" dirty="0"/>
              <a:t>Heimaten statt Heimat: Pluralität statt Singularität, bei Identitäten und allgemein. </a:t>
            </a:r>
          </a:p>
          <a:p>
            <a:pPr marL="457200" indent="-457200">
              <a:spcAft>
                <a:spcPts val="1800"/>
              </a:spcAft>
              <a:buFont typeface="+mj-lt"/>
              <a:buAutoNum type="arabicPeriod"/>
            </a:pPr>
            <a:r>
              <a:rPr lang="de-CH" sz="2200" dirty="0"/>
              <a:t>Migration schafft neue Sesshaftigkeit und es entsteht eine neue «Sandwich-Schichtung»: </a:t>
            </a:r>
            <a:r>
              <a:rPr lang="de-DE" sz="2200" dirty="0"/>
              <a:t>Das Bewusst-Sein in der Denkmalpflege.</a:t>
            </a:r>
            <a:endParaRPr lang="de-CH" sz="2200" dirty="0"/>
          </a:p>
        </p:txBody>
      </p:sp>
    </p:spTree>
    <p:extLst>
      <p:ext uri="{BB962C8B-B14F-4D97-AF65-F5344CB8AC3E}">
        <p14:creationId xmlns:p14="http://schemas.microsoft.com/office/powerpoint/2010/main" val="249678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3">
                                            <p:txEl>
                                              <p:pRg st="0" end="0"/>
                                            </p:txEl>
                                          </p:spTgt>
                                        </p:tgtEl>
                                        <p:attrNameLst>
                                          <p:attrName>style.color</p:attrName>
                                        </p:attrNameLst>
                                      </p:cBhvr>
                                      <p:to>
                                        <a:srgbClr val="D8D8D8"/>
                                      </p:to>
                                    </p:animClr>
                                  </p:childTnLst>
                                </p:cTn>
                              </p:par>
                              <p:par>
                                <p:cTn id="7" presetID="3" presetClass="emph" presetSubtype="2" fill="hold" nodeType="withEffect">
                                  <p:stCondLst>
                                    <p:cond delay="0"/>
                                  </p:stCondLst>
                                  <p:childTnLst>
                                    <p:animClr clrSpc="rgb" dir="cw">
                                      <p:cBhvr override="childStyle">
                                        <p:cTn id="8" dur="1000" fill="hold"/>
                                        <p:tgtEl>
                                          <p:spTgt spid="3">
                                            <p:txEl>
                                              <p:pRg st="1" end="1"/>
                                            </p:txEl>
                                          </p:spTgt>
                                        </p:tgtEl>
                                        <p:attrNameLst>
                                          <p:attrName>style.color</p:attrName>
                                        </p:attrNameLst>
                                      </p:cBhvr>
                                      <p:to>
                                        <a:srgbClr val="D8D8D8"/>
                                      </p:to>
                                    </p:animClr>
                                  </p:childTnLst>
                                </p:cTn>
                              </p:par>
                            </p:childTnLst>
                          </p:cTn>
                        </p:par>
                        <p:par>
                          <p:cTn id="9" fill="hold">
                            <p:stCondLst>
                              <p:cond delay="1000"/>
                            </p:stCondLst>
                            <p:childTnLst>
                              <p:par>
                                <p:cTn id="10" presetID="15" presetClass="emph" presetSubtype="0" nodeType="afterEffect">
                                  <p:stCondLst>
                                    <p:cond delay="0"/>
                                  </p:stCondLst>
                                  <p:iterate type="lt">
                                    <p:tmAbs val="25"/>
                                  </p:iterate>
                                  <p:childTnLst>
                                    <p:set>
                                      <p:cBhvr override="childStyle">
                                        <p:cTn id="11" dur="indefinite"/>
                                        <p:tgtEl>
                                          <p:spTgt spid="3">
                                            <p:txEl>
                                              <p:pRg st="2" end="2"/>
                                            </p:txEl>
                                          </p:spTgt>
                                        </p:tgtEl>
                                        <p:attrNameLst>
                                          <p:attrName>style.fontWeight</p:attrName>
                                        </p:attrNameLst>
                                      </p:cBhvr>
                                      <p:to>
                                        <p:strVal val="bold"/>
                                      </p:to>
                                    </p:set>
                                  </p:childTnLst>
                                </p:cTn>
                              </p:par>
                              <p:par>
                                <p:cTn id="12" presetID="3" presetClass="emph" presetSubtype="2" fill="hold" nodeType="withEffect">
                                  <p:stCondLst>
                                    <p:cond delay="0"/>
                                  </p:stCondLst>
                                  <p:childTnLst>
                                    <p:animClr clrSpc="rgb" dir="cw">
                                      <p:cBhvr override="childStyle">
                                        <p:cTn id="13" dur="1000" fill="hold"/>
                                        <p:tgtEl>
                                          <p:spTgt spid="3">
                                            <p:txEl>
                                              <p:pRg st="3" end="3"/>
                                            </p:txEl>
                                          </p:spTgt>
                                        </p:tgtEl>
                                        <p:attrNameLst>
                                          <p:attrName>style.color</p:attrName>
                                        </p:attrNameLst>
                                      </p:cBhvr>
                                      <p:to>
                                        <a:srgbClr val="D8D8D8"/>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These 3</a:t>
            </a:r>
          </a:p>
        </p:txBody>
      </p:sp>
      <p:sp>
        <p:nvSpPr>
          <p:cNvPr id="3" name="Inhaltsplatzhalter 2"/>
          <p:cNvSpPr>
            <a:spLocks noGrp="1"/>
          </p:cNvSpPr>
          <p:nvPr>
            <p:ph idx="1"/>
          </p:nvPr>
        </p:nvSpPr>
        <p:spPr>
          <a:xfrm>
            <a:off x="4117591" y="1268760"/>
            <a:ext cx="4990914" cy="4392489"/>
          </a:xfrm>
        </p:spPr>
        <p:txBody>
          <a:bodyPr/>
          <a:lstStyle/>
          <a:p>
            <a:pPr marL="0" indent="0">
              <a:buNone/>
            </a:pPr>
            <a:r>
              <a:rPr lang="de-DE" b="1" dirty="0"/>
              <a:t>Heimaten statt Heimat: Pluralität statt Singularität, bei Identitäten und allgemein.</a:t>
            </a:r>
          </a:p>
          <a:p>
            <a:pPr marL="0" indent="0">
              <a:buNone/>
            </a:pPr>
            <a:endParaRPr lang="de-CH" dirty="0"/>
          </a:p>
          <a:p>
            <a:pPr marL="0" indent="0">
              <a:buNone/>
            </a:pPr>
            <a:r>
              <a:rPr lang="de-CH" dirty="0"/>
              <a:t>Denkmalpflege: Nebst chronologisch-vertikaler auch gesellschaftlich-horizontale (Be-)Achtung.</a:t>
            </a:r>
          </a:p>
        </p:txBody>
      </p:sp>
      <p:pic>
        <p:nvPicPr>
          <p:cNvPr id="783362" name="Picture 2" descr="Architektur der Moderne und Denkmalpflege"/>
          <p:cNvPicPr>
            <a:picLocks noChangeAspect="1" noChangeArrowheads="1"/>
          </p:cNvPicPr>
          <p:nvPr/>
        </p:nvPicPr>
        <p:blipFill>
          <a:blip r:embed="rId3" cstate="print"/>
          <a:srcRect/>
          <a:stretch>
            <a:fillRect/>
          </a:stretch>
        </p:blipFill>
        <p:spPr bwMode="auto">
          <a:xfrm>
            <a:off x="62406" y="1268760"/>
            <a:ext cx="3938078" cy="50542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0233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ldergebnis fÃ¼r erde">
            <a:extLst>
              <a:ext uri="{FF2B5EF4-FFF2-40B4-BE49-F238E27FC236}">
                <a16:creationId xmlns:a16="http://schemas.microsoft.com/office/drawing/2014/main" id="{A93E7E18-6FDE-4AA7-94D1-BD2CEDA4116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91680" y="188640"/>
            <a:ext cx="6808415" cy="680841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150AFF9-595C-45DA-933D-4D74737A6AF2}"/>
              </a:ext>
            </a:extLst>
          </p:cNvPr>
          <p:cNvSpPr>
            <a:spLocks noGrp="1"/>
          </p:cNvSpPr>
          <p:nvPr>
            <p:ph type="title"/>
          </p:nvPr>
        </p:nvSpPr>
        <p:spPr/>
        <p:txBody>
          <a:bodyPr/>
          <a:lstStyle/>
          <a:p>
            <a:r>
              <a:rPr lang="de-CH" dirty="0"/>
              <a:t>Auch bei MigrantInnen: </a:t>
            </a:r>
            <a:br>
              <a:rPr lang="de-CH" dirty="0"/>
            </a:br>
            <a:r>
              <a:rPr lang="de-CH" dirty="0"/>
              <a:t>Sesshaftigkeit ist die Regel</a:t>
            </a:r>
          </a:p>
        </p:txBody>
      </p:sp>
      <p:sp>
        <p:nvSpPr>
          <p:cNvPr id="6" name="Inhaltsplatzhalter 6">
            <a:extLst>
              <a:ext uri="{FF2B5EF4-FFF2-40B4-BE49-F238E27FC236}">
                <a16:creationId xmlns:a16="http://schemas.microsoft.com/office/drawing/2014/main" id="{CA1F280F-5FCD-45FA-BAED-5C13FDCBA132}"/>
              </a:ext>
            </a:extLst>
          </p:cNvPr>
          <p:cNvSpPr txBox="1">
            <a:spLocks/>
          </p:cNvSpPr>
          <p:nvPr/>
        </p:nvSpPr>
        <p:spPr bwMode="auto">
          <a:xfrm>
            <a:off x="323528" y="3212976"/>
            <a:ext cx="8707796" cy="1872208"/>
          </a:xfrm>
          <a:prstGeom prst="rect">
            <a:avLst/>
          </a:prstGeom>
          <a:solidFill>
            <a:schemeClr val="bg1">
              <a:alpha val="51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 typeface="Symbol" pitchFamily="18" charset="2"/>
              <a:buNone/>
              <a:tabLst/>
              <a:defRPr/>
            </a:pPr>
            <a:r>
              <a:rPr kumimoji="0" lang="de-CH" sz="2400" b="1" i="0" u="none" strike="noStrike" kern="1200" cap="none" spc="0" normalizeH="0" baseline="0" noProof="0" dirty="0">
                <a:ln>
                  <a:noFill/>
                </a:ln>
                <a:effectLst/>
                <a:uLnTx/>
                <a:uFillTx/>
                <a:latin typeface="Verdana" pitchFamily="34" charset="0"/>
                <a:ea typeface="Verdana" pitchFamily="34" charset="0"/>
                <a:cs typeface="Verdana" pitchFamily="34" charset="0"/>
              </a:rPr>
              <a:t>Weltweite Gesamtzahl von internationalen MigrantInnen: 257.7 Millionen</a:t>
            </a:r>
          </a:p>
          <a:p>
            <a:pPr marL="0" marR="0" lvl="0" indent="0" algn="l" defTabSz="914400" rtl="0" eaLnBrk="0" fontAlgn="base" latinLnBrk="0" hangingPunct="0">
              <a:lnSpc>
                <a:spcPct val="100000"/>
              </a:lnSpc>
              <a:spcBef>
                <a:spcPct val="20000"/>
              </a:spcBef>
              <a:spcAft>
                <a:spcPct val="0"/>
              </a:spcAft>
              <a:buClrTx/>
              <a:buSzTx/>
              <a:buFont typeface="Symbol" pitchFamily="18" charset="2"/>
              <a:buNone/>
              <a:tabLst/>
              <a:defRPr/>
            </a:pPr>
            <a:r>
              <a:rPr lang="de-CH" sz="2400" b="1" dirty="0">
                <a:latin typeface="Verdana" pitchFamily="34" charset="0"/>
                <a:ea typeface="Verdana" pitchFamily="34" charset="0"/>
                <a:cs typeface="Verdana" pitchFamily="34" charset="0"/>
              </a:rPr>
              <a:t>Anteil internationaler MigrantInnen an der Gesamtbevölkerung: 3.4%</a:t>
            </a:r>
          </a:p>
          <a:p>
            <a:pPr marL="0" marR="0" lvl="0" indent="0" algn="l" defTabSz="914400" rtl="0" eaLnBrk="0" fontAlgn="base" latinLnBrk="0" hangingPunct="0">
              <a:lnSpc>
                <a:spcPct val="100000"/>
              </a:lnSpc>
              <a:spcBef>
                <a:spcPct val="20000"/>
              </a:spcBef>
              <a:spcAft>
                <a:spcPct val="0"/>
              </a:spcAft>
              <a:buClrTx/>
              <a:buSzTx/>
              <a:buFont typeface="Symbol" pitchFamily="18" charset="2"/>
              <a:buNone/>
              <a:tabLst/>
              <a:defRPr/>
            </a:pPr>
            <a:r>
              <a:rPr kumimoji="0" lang="de-CH" sz="1400" i="0" u="none" strike="noStrike" kern="1200" cap="none" spc="0" normalizeH="0" baseline="0" noProof="0" dirty="0">
                <a:ln>
                  <a:noFill/>
                </a:ln>
                <a:effectLst/>
                <a:uLnTx/>
                <a:uFillTx/>
                <a:latin typeface="Verdana" pitchFamily="34" charset="0"/>
                <a:ea typeface="Verdana" pitchFamily="34" charset="0"/>
                <a:cs typeface="Verdana" pitchFamily="34" charset="0"/>
              </a:rPr>
              <a:t>Quelle: UN DESA 2017</a:t>
            </a:r>
          </a:p>
        </p:txBody>
      </p:sp>
    </p:spTree>
    <p:extLst>
      <p:ext uri="{BB962C8B-B14F-4D97-AF65-F5344CB8AC3E}">
        <p14:creationId xmlns:p14="http://schemas.microsoft.com/office/powerpoint/2010/main" val="1222772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6" descr="https://static8.depositphotos.com/1010652/956/v/450/depositphotos_9560647-stock-illustration-sandwich-doodle.jpg">
            <a:extLst>
              <a:ext uri="{FF2B5EF4-FFF2-40B4-BE49-F238E27FC236}">
                <a16:creationId xmlns:a16="http://schemas.microsoft.com/office/drawing/2014/main" id="{56323415-35E5-47AE-B379-A9C6E63A15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26850"/>
            <a:ext cx="3475515" cy="588313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CH" dirty="0"/>
              <a:t>MigrantInnen in der Schweiz:</a:t>
            </a:r>
            <a:br>
              <a:rPr lang="de-CH" dirty="0"/>
            </a:br>
            <a:r>
              <a:rPr lang="de-CH" dirty="0"/>
              <a:t>«Sandwich-Stratifikation»</a:t>
            </a:r>
          </a:p>
        </p:txBody>
      </p:sp>
      <p:sp>
        <p:nvSpPr>
          <p:cNvPr id="5" name="Inhaltsplatzhalter 6"/>
          <p:cNvSpPr txBox="1">
            <a:spLocks/>
          </p:cNvSpPr>
          <p:nvPr/>
        </p:nvSpPr>
        <p:spPr bwMode="auto">
          <a:xfrm>
            <a:off x="3059832" y="1628800"/>
            <a:ext cx="5919879" cy="4896544"/>
          </a:xfrm>
          <a:prstGeom prst="rect">
            <a:avLst/>
          </a:prstGeom>
          <a:solidFill>
            <a:schemeClr val="bg1">
              <a:alpha val="51000"/>
            </a:schemeClr>
          </a:solidFill>
          <a:ln w="9525">
            <a:noFill/>
            <a:miter lim="800000"/>
            <a:headEnd/>
            <a:tailEnd/>
          </a:ln>
        </p:spPr>
        <p:txBody>
          <a:bodyPr vert="horz" wrap="square" lIns="91440" tIns="45720" rIns="91440" bIns="45720" numCol="1" anchor="t" anchorCtr="0" compatLnSpc="1">
            <a:prstTxWarp prst="textNoShape">
              <a:avLst/>
            </a:prstTxWarp>
          </a:bodyPr>
          <a:lstStyle/>
          <a:p>
            <a:pPr lvl="0" eaLnBrk="0" hangingPunct="0">
              <a:spcBef>
                <a:spcPct val="20000"/>
              </a:spcBef>
              <a:defRPr/>
            </a:pPr>
            <a:endParaRPr lang="de-DE" dirty="0">
              <a:latin typeface="Verdana" pitchFamily="34" charset="0"/>
              <a:ea typeface="Verdana" pitchFamily="34" charset="0"/>
              <a:cs typeface="Verdana" pitchFamily="34" charset="0"/>
            </a:endParaRPr>
          </a:p>
          <a:p>
            <a:pPr lvl="0" eaLnBrk="0" hangingPunct="0">
              <a:spcBef>
                <a:spcPct val="20000"/>
              </a:spcBef>
              <a:defRPr/>
            </a:pPr>
            <a:r>
              <a:rPr lang="de-DE" b="1" dirty="0">
                <a:latin typeface="Verdana" pitchFamily="34" charset="0"/>
                <a:ea typeface="Verdana" pitchFamily="34" charset="0"/>
                <a:cs typeface="Verdana" pitchFamily="34" charset="0"/>
              </a:rPr>
              <a:t>Hoch:</a:t>
            </a:r>
            <a:r>
              <a:rPr lang="de-DE" dirty="0">
                <a:latin typeface="Verdana" pitchFamily="34" charset="0"/>
                <a:ea typeface="Verdana" pitchFamily="34" charset="0"/>
                <a:cs typeface="Verdana" pitchFamily="34" charset="0"/>
              </a:rPr>
              <a:t> vor allem hochqualifizierte AusländerInnen</a:t>
            </a:r>
          </a:p>
          <a:p>
            <a:pPr lvl="0" eaLnBrk="0" hangingPunct="0">
              <a:spcBef>
                <a:spcPct val="20000"/>
              </a:spcBef>
              <a:defRPr/>
            </a:pPr>
            <a:endParaRPr lang="de-DE" dirty="0">
              <a:latin typeface="Verdana" pitchFamily="34" charset="0"/>
              <a:ea typeface="Verdana" pitchFamily="34" charset="0"/>
              <a:cs typeface="Verdana" pitchFamily="34" charset="0"/>
            </a:endParaRPr>
          </a:p>
          <a:p>
            <a:pPr lvl="0" eaLnBrk="0" hangingPunct="0">
              <a:spcBef>
                <a:spcPct val="20000"/>
              </a:spcBef>
              <a:defRPr/>
            </a:pPr>
            <a:endParaRPr lang="de-DE" dirty="0">
              <a:latin typeface="Verdana" pitchFamily="34" charset="0"/>
              <a:ea typeface="Verdana" pitchFamily="34" charset="0"/>
              <a:cs typeface="Verdana" pitchFamily="34" charset="0"/>
            </a:endParaRPr>
          </a:p>
          <a:p>
            <a:pPr lvl="0" eaLnBrk="0" hangingPunct="0">
              <a:spcBef>
                <a:spcPct val="20000"/>
              </a:spcBef>
              <a:defRPr/>
            </a:pPr>
            <a:r>
              <a:rPr lang="de-DE" b="1" dirty="0">
                <a:latin typeface="Verdana" pitchFamily="34" charset="0"/>
                <a:ea typeface="Verdana" pitchFamily="34" charset="0"/>
                <a:cs typeface="Verdana" pitchFamily="34" charset="0"/>
              </a:rPr>
              <a:t>Mitte:</a:t>
            </a:r>
            <a:r>
              <a:rPr lang="de-DE" dirty="0">
                <a:latin typeface="Verdana" pitchFamily="34" charset="0"/>
                <a:ea typeface="Verdana" pitchFamily="34" charset="0"/>
                <a:cs typeface="Verdana" pitchFamily="34" charset="0"/>
              </a:rPr>
              <a:t> Mehrheit der paläo-einheimischen Personen</a:t>
            </a:r>
          </a:p>
          <a:p>
            <a:pPr lvl="0" eaLnBrk="0" hangingPunct="0">
              <a:spcBef>
                <a:spcPct val="20000"/>
              </a:spcBef>
              <a:defRPr/>
            </a:pPr>
            <a:endParaRPr lang="de-DE" dirty="0">
              <a:latin typeface="Verdana" pitchFamily="34" charset="0"/>
              <a:ea typeface="Verdana" pitchFamily="34" charset="0"/>
              <a:cs typeface="Verdana" pitchFamily="34" charset="0"/>
            </a:endParaRPr>
          </a:p>
          <a:p>
            <a:pPr lvl="0" eaLnBrk="0" hangingPunct="0">
              <a:spcBef>
                <a:spcPct val="20000"/>
              </a:spcBef>
              <a:defRPr/>
            </a:pPr>
            <a:endParaRPr lang="de-DE" dirty="0">
              <a:latin typeface="Verdana" pitchFamily="34" charset="0"/>
              <a:ea typeface="Verdana" pitchFamily="34" charset="0"/>
              <a:cs typeface="Verdana" pitchFamily="34" charset="0"/>
            </a:endParaRPr>
          </a:p>
          <a:p>
            <a:pPr lvl="0" eaLnBrk="0" hangingPunct="0">
              <a:spcBef>
                <a:spcPct val="20000"/>
              </a:spcBef>
              <a:defRPr/>
            </a:pPr>
            <a:r>
              <a:rPr lang="de-DE" b="1" dirty="0">
                <a:latin typeface="Verdana" pitchFamily="34" charset="0"/>
                <a:ea typeface="Verdana" pitchFamily="34" charset="0"/>
                <a:cs typeface="Verdana" pitchFamily="34" charset="0"/>
              </a:rPr>
              <a:t>Unten: </a:t>
            </a:r>
            <a:r>
              <a:rPr lang="de-DE" dirty="0">
                <a:latin typeface="Verdana" pitchFamily="34" charset="0"/>
                <a:ea typeface="Verdana" pitchFamily="34" charset="0"/>
                <a:cs typeface="Verdana" pitchFamily="34" charset="0"/>
              </a:rPr>
              <a:t>wenig privilegierte AusländerInnen</a:t>
            </a:r>
          </a:p>
          <a:p>
            <a:pPr marL="0" marR="0" lvl="0" indent="0" algn="l" defTabSz="914400" rtl="0" eaLnBrk="0" fontAlgn="base" latinLnBrk="0" hangingPunct="0">
              <a:lnSpc>
                <a:spcPct val="100000"/>
              </a:lnSpc>
              <a:spcBef>
                <a:spcPct val="20000"/>
              </a:spcBef>
              <a:spcAft>
                <a:spcPct val="0"/>
              </a:spcAft>
              <a:buClrTx/>
              <a:buSzTx/>
              <a:buFont typeface="Symbol" pitchFamily="18" charset="2"/>
              <a:buNone/>
              <a:tabLst/>
              <a:defRPr/>
            </a:pPr>
            <a:endParaRPr kumimoji="0" lang="de-CH" b="0" i="0" u="none" strike="noStrike" kern="1200" cap="none" spc="0" normalizeH="0" baseline="0" noProof="0" dirty="0">
              <a:ln>
                <a:noFill/>
              </a:ln>
              <a:effectLst/>
              <a:uLnTx/>
              <a:uFillTx/>
              <a:latin typeface="Verdana" pitchFamily="34" charset="0"/>
              <a:ea typeface="Verdana" pitchFamily="34" charset="0"/>
              <a:cs typeface="Verdana" pitchFamily="34" charset="0"/>
            </a:endParaRPr>
          </a:p>
          <a:p>
            <a:pPr marL="0" marR="0" lvl="0" indent="0" algn="l" defTabSz="914400" rtl="0" eaLnBrk="0" fontAlgn="base" latinLnBrk="0" hangingPunct="0">
              <a:lnSpc>
                <a:spcPct val="100000"/>
              </a:lnSpc>
              <a:spcBef>
                <a:spcPct val="20000"/>
              </a:spcBef>
              <a:spcAft>
                <a:spcPct val="0"/>
              </a:spcAft>
              <a:buClrTx/>
              <a:buSzTx/>
              <a:buFont typeface="Symbol" pitchFamily="18" charset="2"/>
              <a:buNone/>
              <a:tabLst/>
              <a:defRPr/>
            </a:pPr>
            <a:r>
              <a:rPr kumimoji="0" lang="de-CH" b="0" i="0" u="none" strike="noStrike" kern="1200" cap="none" spc="0" normalizeH="0" baseline="0" noProof="0" dirty="0">
                <a:ln>
                  <a:noFill/>
                </a:ln>
                <a:effectLst/>
                <a:uLnTx/>
                <a:uFillTx/>
                <a:latin typeface="Verdana" pitchFamily="34" charset="0"/>
                <a:ea typeface="Verdana" pitchFamily="34" charset="0"/>
                <a:cs typeface="Verdana" pitchFamily="34" charset="0"/>
              </a:rPr>
              <a:t>In der dreifach stratifizierten Schweizer Arbeitsgesellschaft (vgl. Jey Aratnam 2012) findet moderne Transhumanz am </a:t>
            </a:r>
            <a:r>
              <a:rPr kumimoji="0" lang="de-CH" i="0" u="none" strike="noStrike" kern="1200" cap="none" spc="0" normalizeH="0" baseline="0" noProof="0" dirty="0">
                <a:ln>
                  <a:noFill/>
                </a:ln>
                <a:effectLst/>
                <a:uLnTx/>
                <a:uFillTx/>
                <a:latin typeface="Verdana" pitchFamily="34" charset="0"/>
                <a:ea typeface="Verdana" pitchFamily="34" charset="0"/>
                <a:cs typeface="Verdana" pitchFamily="34" charset="0"/>
              </a:rPr>
              <a:t>unteren</a:t>
            </a:r>
            <a:r>
              <a:rPr kumimoji="0" lang="de-CH" i="0" u="none" strike="noStrike" kern="1200" cap="none" spc="0" normalizeH="0" noProof="0" dirty="0">
                <a:ln>
                  <a:noFill/>
                </a:ln>
                <a:effectLst/>
                <a:uLnTx/>
                <a:uFillTx/>
                <a:latin typeface="Verdana" pitchFamily="34" charset="0"/>
                <a:ea typeface="Verdana" pitchFamily="34" charset="0"/>
                <a:cs typeface="Verdana" pitchFamily="34" charset="0"/>
              </a:rPr>
              <a:t> </a:t>
            </a:r>
            <a:r>
              <a:rPr kumimoji="0" lang="de-CH" i="0" u="none" strike="noStrike" kern="1200" cap="none" spc="0" normalizeH="0" baseline="0" noProof="0" dirty="0">
                <a:ln>
                  <a:noFill/>
                </a:ln>
                <a:effectLst/>
                <a:uLnTx/>
                <a:uFillTx/>
                <a:latin typeface="Verdana" pitchFamily="34" charset="0"/>
                <a:ea typeface="Verdana" pitchFamily="34" charset="0"/>
                <a:cs typeface="Verdana" pitchFamily="34" charset="0"/>
              </a:rPr>
              <a:t>Teil des Arbeitsmarkt-„Sandwiches“ statt – und bei</a:t>
            </a:r>
            <a:r>
              <a:rPr kumimoji="0" lang="de-CH" i="0" u="none" strike="noStrike" kern="1200" cap="none" spc="0" normalizeH="0" noProof="0" dirty="0">
                <a:ln>
                  <a:noFill/>
                </a:ln>
                <a:effectLst/>
                <a:uLnTx/>
                <a:uFillTx/>
                <a:latin typeface="Verdana" pitchFamily="34" charset="0"/>
                <a:ea typeface="Verdana" pitchFamily="34" charset="0"/>
                <a:cs typeface="Verdana" pitchFamily="34" charset="0"/>
              </a:rPr>
              <a:t> den migrantischen </a:t>
            </a:r>
            <a:r>
              <a:rPr kumimoji="0" lang="de-CH" i="0" u="none" strike="noStrike" kern="1200" cap="none" spc="0" normalizeH="0" noProof="0" dirty="0" err="1">
                <a:ln>
                  <a:noFill/>
                </a:ln>
                <a:effectLst/>
                <a:uLnTx/>
                <a:uFillTx/>
                <a:latin typeface="Verdana" pitchFamily="34" charset="0"/>
                <a:ea typeface="Verdana" pitchFamily="34" charset="0"/>
                <a:cs typeface="Verdana" pitchFamily="34" charset="0"/>
              </a:rPr>
              <a:t>ArbeitsnomadInnen</a:t>
            </a:r>
            <a:r>
              <a:rPr kumimoji="0" lang="de-CH" i="0" u="none" strike="noStrike" kern="1200" cap="none" spc="0" normalizeH="0" noProof="0" dirty="0">
                <a:ln>
                  <a:noFill/>
                </a:ln>
                <a:effectLst/>
                <a:uLnTx/>
                <a:uFillTx/>
                <a:latin typeface="Verdana" pitchFamily="34" charset="0"/>
                <a:ea typeface="Verdana" pitchFamily="34" charset="0"/>
                <a:cs typeface="Verdana" pitchFamily="34" charset="0"/>
              </a:rPr>
              <a:t> ganz oben.</a:t>
            </a:r>
            <a:endParaRPr kumimoji="0" lang="de-CH" i="0" u="none" strike="noStrike" kern="1200" cap="none" spc="0" normalizeH="0" baseline="0" noProof="0" dirty="0">
              <a:ln>
                <a:noFill/>
              </a:ln>
              <a:effectLst/>
              <a:uLnTx/>
              <a:uFillTx/>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80233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ildergebnis fÃ¼r kaba schlÃ¼ssel">
            <a:extLst>
              <a:ext uri="{FF2B5EF4-FFF2-40B4-BE49-F238E27FC236}">
                <a16:creationId xmlns:a16="http://schemas.microsoft.com/office/drawing/2014/main" id="{5A5A30CE-CD91-408C-9A90-F5C40B7CE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82"/>
          <a:stretch/>
        </p:blipFill>
        <p:spPr bwMode="auto">
          <a:xfrm rot="5893560">
            <a:off x="-821738" y="1828974"/>
            <a:ext cx="3914637" cy="237656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78510A92-3F0D-460D-8F1C-FF8613497090}"/>
              </a:ext>
            </a:extLst>
          </p:cNvPr>
          <p:cNvPicPr>
            <a:picLocks noChangeAspect="1"/>
          </p:cNvPicPr>
          <p:nvPr/>
        </p:nvPicPr>
        <p:blipFill rotWithShape="1">
          <a:blip r:embed="rId4"/>
          <a:srcRect l="23225" t="2368" r="9838" b="8000"/>
          <a:stretch/>
        </p:blipFill>
        <p:spPr>
          <a:xfrm>
            <a:off x="3134104" y="1124744"/>
            <a:ext cx="6118416" cy="4608512"/>
          </a:xfrm>
          <a:prstGeom prst="rect">
            <a:avLst/>
          </a:prstGeom>
        </p:spPr>
      </p:pic>
      <p:sp>
        <p:nvSpPr>
          <p:cNvPr id="2" name="Titel 1"/>
          <p:cNvSpPr>
            <a:spLocks noGrp="1"/>
          </p:cNvSpPr>
          <p:nvPr>
            <p:ph type="title"/>
          </p:nvPr>
        </p:nvSpPr>
        <p:spPr/>
        <p:txBody>
          <a:bodyPr/>
          <a:lstStyle/>
          <a:p>
            <a:r>
              <a:rPr lang="de-CH" dirty="0"/>
              <a:t>Gemeinsames Kulturerbe?</a:t>
            </a:r>
          </a:p>
        </p:txBody>
      </p:sp>
      <p:sp>
        <p:nvSpPr>
          <p:cNvPr id="3" name="Inhaltsplatzhalter 2"/>
          <p:cNvSpPr>
            <a:spLocks noGrp="1"/>
          </p:cNvSpPr>
          <p:nvPr>
            <p:ph idx="1"/>
          </p:nvPr>
        </p:nvSpPr>
        <p:spPr>
          <a:xfrm>
            <a:off x="143418" y="4940870"/>
            <a:ext cx="8964612" cy="2376562"/>
          </a:xfrm>
          <a:solidFill>
            <a:schemeClr val="bg1">
              <a:alpha val="75000"/>
            </a:schemeClr>
          </a:solidFill>
        </p:spPr>
        <p:txBody>
          <a:bodyPr/>
          <a:lstStyle/>
          <a:p>
            <a:pPr marL="0" indent="0">
              <a:buNone/>
            </a:pPr>
            <a:r>
              <a:rPr lang="de-CH" dirty="0"/>
              <a:t>Ein „gemeinsames Kulturerbe“ stiftet ein „Gefühl von Gemeinschaft und Zusammengehörigkeit“* - der Allzweck-Schlüssel als eine Art Schweizer Kulturgut?</a:t>
            </a:r>
            <a:endParaRPr lang="de-CH" sz="1400" dirty="0"/>
          </a:p>
          <a:p>
            <a:pPr marL="0" indent="0">
              <a:buNone/>
            </a:pPr>
            <a:r>
              <a:rPr lang="de-CH" sz="1400" dirty="0"/>
              <a:t>*„Das Gefühl von Gemeinschaft und Zusammengehörigkeit beruht auf einem gemeinsamen Kulturerbe“ (Bundesamt für Kultur, 2018)</a:t>
            </a:r>
          </a:p>
          <a:p>
            <a:pPr marL="0" indent="0">
              <a:buNone/>
            </a:pPr>
            <a:r>
              <a:rPr lang="de-CH" sz="1400" dirty="0"/>
              <a:t>Quelle Video: www.einzug.ch</a:t>
            </a:r>
          </a:p>
        </p:txBody>
      </p:sp>
    </p:spTree>
    <p:extLst>
      <p:ext uri="{BB962C8B-B14F-4D97-AF65-F5344CB8AC3E}">
        <p14:creationId xmlns:p14="http://schemas.microsoft.com/office/powerpoint/2010/main" val="2480233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C9C6BF0-E7EE-41DD-A597-FCDAC082CDAD}"/>
              </a:ext>
            </a:extLst>
          </p:cNvPr>
          <p:cNvPicPr>
            <a:picLocks noChangeAspect="1"/>
          </p:cNvPicPr>
          <p:nvPr/>
        </p:nvPicPr>
        <p:blipFill>
          <a:blip r:embed="rId2"/>
          <a:stretch>
            <a:fillRect/>
          </a:stretch>
        </p:blipFill>
        <p:spPr>
          <a:xfrm>
            <a:off x="3750188" y="44624"/>
            <a:ext cx="5358316" cy="6669360"/>
          </a:xfrm>
          <a:prstGeom prst="rect">
            <a:avLst/>
          </a:prstGeom>
        </p:spPr>
      </p:pic>
      <p:sp>
        <p:nvSpPr>
          <p:cNvPr id="2" name="Titel 1">
            <a:extLst>
              <a:ext uri="{FF2B5EF4-FFF2-40B4-BE49-F238E27FC236}">
                <a16:creationId xmlns:a16="http://schemas.microsoft.com/office/drawing/2014/main" id="{581C2FED-C125-4FB2-A5BC-F7EE250AA283}"/>
              </a:ext>
            </a:extLst>
          </p:cNvPr>
          <p:cNvSpPr>
            <a:spLocks noGrp="1"/>
          </p:cNvSpPr>
          <p:nvPr>
            <p:ph type="title"/>
          </p:nvPr>
        </p:nvSpPr>
        <p:spPr/>
        <p:txBody>
          <a:bodyPr/>
          <a:lstStyle/>
          <a:p>
            <a:r>
              <a:rPr lang="de-CH" dirty="0"/>
              <a:t>Wer wohnt wie?</a:t>
            </a:r>
          </a:p>
        </p:txBody>
      </p:sp>
      <p:sp>
        <p:nvSpPr>
          <p:cNvPr id="3" name="Inhaltsplatzhalter 2">
            <a:extLst>
              <a:ext uri="{FF2B5EF4-FFF2-40B4-BE49-F238E27FC236}">
                <a16:creationId xmlns:a16="http://schemas.microsoft.com/office/drawing/2014/main" id="{6E57167F-EFCC-4A22-BF42-39EC40FD8064}"/>
              </a:ext>
            </a:extLst>
          </p:cNvPr>
          <p:cNvSpPr>
            <a:spLocks noGrp="1"/>
          </p:cNvSpPr>
          <p:nvPr>
            <p:ph idx="1"/>
          </p:nvPr>
        </p:nvSpPr>
        <p:spPr>
          <a:xfrm>
            <a:off x="251520" y="2575347"/>
            <a:ext cx="3852044" cy="2980928"/>
          </a:xfrm>
        </p:spPr>
        <p:txBody>
          <a:bodyPr/>
          <a:lstStyle/>
          <a:p>
            <a:pPr marL="0" indent="0">
              <a:buNone/>
            </a:pPr>
            <a:r>
              <a:rPr lang="de-DE" b="1" dirty="0"/>
              <a:t>Wohnflächen-verbrauch in der Schweiz in m</a:t>
            </a:r>
            <a:r>
              <a:rPr lang="de-DE" b="1" baseline="30000" dirty="0"/>
              <a:t>2</a:t>
            </a:r>
            <a:r>
              <a:rPr lang="de-DE" b="1" dirty="0"/>
              <a:t> </a:t>
            </a:r>
            <a:br>
              <a:rPr lang="de-DE" b="1" dirty="0"/>
            </a:br>
            <a:r>
              <a:rPr lang="de-DE" b="1" dirty="0"/>
              <a:t>pro Person, nach Herkunftsland</a:t>
            </a:r>
          </a:p>
          <a:p>
            <a:pPr marL="0" indent="0">
              <a:buNone/>
            </a:pPr>
            <a:endParaRPr lang="de-DE" dirty="0"/>
          </a:p>
          <a:p>
            <a:pPr marL="0" indent="0">
              <a:buNone/>
            </a:pPr>
            <a:r>
              <a:rPr lang="de-DE" sz="1200" dirty="0"/>
              <a:t>Top-20-Herkunftsländer in der Schweiz. Quellen: Wüest Partner, BfS STATPOP 2015</a:t>
            </a:r>
            <a:endParaRPr lang="de-CH" sz="1200" dirty="0"/>
          </a:p>
        </p:txBody>
      </p:sp>
      <p:sp>
        <p:nvSpPr>
          <p:cNvPr id="5" name="Ellipse 4">
            <a:extLst>
              <a:ext uri="{FF2B5EF4-FFF2-40B4-BE49-F238E27FC236}">
                <a16:creationId xmlns:a16="http://schemas.microsoft.com/office/drawing/2014/main" id="{FDF5E7E8-1005-41C8-9083-3AE8C202F782}"/>
              </a:ext>
            </a:extLst>
          </p:cNvPr>
          <p:cNvSpPr/>
          <p:nvPr/>
        </p:nvSpPr>
        <p:spPr>
          <a:xfrm>
            <a:off x="4361148" y="5805264"/>
            <a:ext cx="1074948" cy="288032"/>
          </a:xfrm>
          <a:prstGeom prst="ellipse">
            <a:avLst/>
          </a:pr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 name="Ellipse 5">
            <a:extLst>
              <a:ext uri="{FF2B5EF4-FFF2-40B4-BE49-F238E27FC236}">
                <a16:creationId xmlns:a16="http://schemas.microsoft.com/office/drawing/2014/main" id="{7A8EDC0C-FC04-48C6-BFAC-066CC110F167}"/>
              </a:ext>
            </a:extLst>
          </p:cNvPr>
          <p:cNvSpPr/>
          <p:nvPr/>
        </p:nvSpPr>
        <p:spPr>
          <a:xfrm>
            <a:off x="4469938" y="558106"/>
            <a:ext cx="1074948" cy="288032"/>
          </a:xfrm>
          <a:prstGeom prst="ellipse">
            <a:avLst/>
          </a:pr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1691090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These 4</a:t>
            </a:r>
          </a:p>
        </p:txBody>
      </p:sp>
      <p:pic>
        <p:nvPicPr>
          <p:cNvPr id="790530" name="Picture 2"/>
          <p:cNvPicPr>
            <a:picLocks noChangeAspect="1" noChangeArrowheads="1"/>
          </p:cNvPicPr>
          <p:nvPr/>
        </p:nvPicPr>
        <p:blipFill>
          <a:blip r:embed="rId3" cstate="print"/>
          <a:srcRect/>
          <a:stretch>
            <a:fillRect/>
          </a:stretch>
        </p:blipFill>
        <p:spPr bwMode="auto">
          <a:xfrm>
            <a:off x="-108520" y="1124744"/>
            <a:ext cx="9289032" cy="5138626"/>
          </a:xfrm>
          <a:prstGeom prst="rect">
            <a:avLst/>
          </a:prstGeom>
          <a:noFill/>
          <a:ln w="9525">
            <a:noFill/>
            <a:miter lim="800000"/>
            <a:headEnd/>
            <a:tailEnd/>
          </a:ln>
        </p:spPr>
      </p:pic>
      <p:pic>
        <p:nvPicPr>
          <p:cNvPr id="790532" name="Picture 4" descr="Bildergebnis fÃ¼r bitcon suisse"/>
          <p:cNvPicPr>
            <a:picLocks noChangeAspect="1" noChangeArrowheads="1"/>
          </p:cNvPicPr>
          <p:nvPr/>
        </p:nvPicPr>
        <p:blipFill>
          <a:blip r:embed="rId4" cstate="print"/>
          <a:srcRect/>
          <a:stretch>
            <a:fillRect/>
          </a:stretch>
        </p:blipFill>
        <p:spPr bwMode="auto">
          <a:xfrm>
            <a:off x="5580112" y="188640"/>
            <a:ext cx="2788257" cy="1595689"/>
          </a:xfrm>
          <a:prstGeom prst="rect">
            <a:avLst/>
          </a:prstGeom>
          <a:noFill/>
        </p:spPr>
      </p:pic>
      <p:sp>
        <p:nvSpPr>
          <p:cNvPr id="3" name="Inhaltsplatzhalter 2"/>
          <p:cNvSpPr>
            <a:spLocks noGrp="1"/>
          </p:cNvSpPr>
          <p:nvPr>
            <p:ph idx="1"/>
          </p:nvPr>
        </p:nvSpPr>
        <p:spPr>
          <a:xfrm>
            <a:off x="137659" y="4653136"/>
            <a:ext cx="8841772" cy="1440159"/>
          </a:xfrm>
          <a:solidFill>
            <a:schemeClr val="bg1">
              <a:alpha val="66000"/>
            </a:schemeClr>
          </a:solidFill>
        </p:spPr>
        <p:txBody>
          <a:bodyPr/>
          <a:lstStyle/>
          <a:p>
            <a:pPr marL="0" indent="0">
              <a:buNone/>
            </a:pPr>
            <a:r>
              <a:rPr lang="de-CH" b="1" dirty="0"/>
              <a:t>Bewusstsein für soziale Ungleichheit! Denkmal-pflege kann durch Stärkung des sozialen Kitts den gesellschaftlichen Zusammenhalt stärken.</a:t>
            </a:r>
            <a:endParaRPr lang="de-CH" sz="1800" dirty="0"/>
          </a:p>
          <a:p>
            <a:pPr marL="0" indent="0">
              <a:buNone/>
            </a:pPr>
            <a:r>
              <a:rPr lang="de-CH" sz="1200" dirty="0"/>
              <a:t>Bild: </a:t>
            </a:r>
            <a:r>
              <a:rPr lang="de-CH" sz="1200" dirty="0" err="1"/>
              <a:t>Salesianum</a:t>
            </a:r>
            <a:r>
              <a:rPr lang="de-CH" sz="1200" dirty="0"/>
              <a:t> (St. Karlshof), Zug; Bitcoin Suisse-Gründer N. </a:t>
            </a:r>
            <a:r>
              <a:rPr lang="de-CH" sz="1200" dirty="0" err="1"/>
              <a:t>Nikolajsen</a:t>
            </a:r>
            <a:endParaRPr lang="de-CH" sz="1200" dirty="0"/>
          </a:p>
        </p:txBody>
      </p:sp>
    </p:spTree>
    <p:extLst>
      <p:ext uri="{BB962C8B-B14F-4D97-AF65-F5344CB8AC3E}">
        <p14:creationId xmlns:p14="http://schemas.microsoft.com/office/powerpoint/2010/main" val="2480233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5A531D-ECD5-499A-ACE9-2D05BF04E310}"/>
              </a:ext>
            </a:extLst>
          </p:cNvPr>
          <p:cNvSpPr>
            <a:spLocks noGrp="1"/>
          </p:cNvSpPr>
          <p:nvPr>
            <p:ph type="title"/>
          </p:nvPr>
        </p:nvSpPr>
        <p:spPr/>
        <p:txBody>
          <a:bodyPr/>
          <a:lstStyle/>
          <a:p>
            <a:r>
              <a:rPr lang="de-CH" dirty="0"/>
              <a:t>Vielen Dank für Ihre Aufmerksamkeit.</a:t>
            </a:r>
          </a:p>
        </p:txBody>
      </p:sp>
      <p:sp>
        <p:nvSpPr>
          <p:cNvPr id="3" name="Inhaltsplatzhalter 2">
            <a:extLst>
              <a:ext uri="{FF2B5EF4-FFF2-40B4-BE49-F238E27FC236}">
                <a16:creationId xmlns:a16="http://schemas.microsoft.com/office/drawing/2014/main" id="{B4B31CA7-2483-4B25-AD98-63DA4F36A2C0}"/>
              </a:ext>
            </a:extLst>
          </p:cNvPr>
          <p:cNvSpPr>
            <a:spLocks noGrp="1"/>
          </p:cNvSpPr>
          <p:nvPr>
            <p:ph idx="1"/>
          </p:nvPr>
        </p:nvSpPr>
        <p:spPr/>
        <p:txBody>
          <a:bodyPr/>
          <a:lstStyle/>
          <a:p>
            <a:pPr marL="457200" indent="-457200">
              <a:buFont typeface="+mj-lt"/>
              <a:buAutoNum type="arabicPeriod"/>
            </a:pPr>
            <a:r>
              <a:rPr lang="de-DE" sz="2200" dirty="0"/>
              <a:t>Der goldene Mittelweg: Wenn wir mit Bauten Identität stiften wollen, sollten wir die Vielfalt nicht verbauen. </a:t>
            </a:r>
          </a:p>
          <a:p>
            <a:pPr marL="457200" indent="-457200">
              <a:buFont typeface="+mj-lt"/>
              <a:buAutoNum type="arabicPeriod"/>
            </a:pPr>
            <a:r>
              <a:rPr lang="de-DE" sz="2200" dirty="0"/>
              <a:t>Es geht darum, wie „Paläo-Einheimische“ in dieser hypervielfältigen Schweiz zurechtkommen. Nicht mehr darum, wie sich MigrantInnen in der Schweiz als Minderheit zurechtfinden. </a:t>
            </a:r>
          </a:p>
          <a:p>
            <a:pPr marL="457200" indent="-457200">
              <a:buFont typeface="+mj-lt"/>
              <a:buAutoNum type="arabicPeriod"/>
            </a:pPr>
            <a:r>
              <a:rPr lang="de-DE" sz="2200" dirty="0"/>
              <a:t>Heimaten statt Heimat: Pluralität statt Singularität, bei Identitäten und allgemein. </a:t>
            </a:r>
          </a:p>
          <a:p>
            <a:pPr marL="457200" indent="-457200">
              <a:buFont typeface="+mj-lt"/>
              <a:buAutoNum type="arabicPeriod"/>
            </a:pPr>
            <a:r>
              <a:rPr lang="de-DE" sz="2200" dirty="0"/>
              <a:t>Migration schafft neue Sesshaftigkeit und es entsteht eine neue «Sandwich-Schichtung»: Das Bewusst-Sein in der Denkmalpflege.</a:t>
            </a:r>
          </a:p>
          <a:p>
            <a:pPr marL="0" indent="0">
              <a:buNone/>
            </a:pPr>
            <a:endParaRPr lang="de-CH" dirty="0"/>
          </a:p>
          <a:p>
            <a:pPr marL="0" indent="0">
              <a:buNone/>
            </a:pPr>
            <a:r>
              <a:rPr lang="de-CH" sz="1400" dirty="0"/>
              <a:t>Für weitere Informationen stehe ich gerne zur Verfügung:</a:t>
            </a:r>
          </a:p>
          <a:p>
            <a:pPr marL="0" indent="0">
              <a:buNone/>
            </a:pPr>
            <a:r>
              <a:rPr lang="de-CH" sz="1400" b="1" dirty="0" err="1"/>
              <a:t>Ganga</a:t>
            </a:r>
            <a:r>
              <a:rPr lang="de-CH" sz="1400" b="1" dirty="0"/>
              <a:t> </a:t>
            </a:r>
            <a:r>
              <a:rPr lang="de-CH" sz="1400" b="1" dirty="0" err="1"/>
              <a:t>Jey</a:t>
            </a:r>
            <a:r>
              <a:rPr lang="de-CH" sz="1400" b="1" dirty="0"/>
              <a:t> </a:t>
            </a:r>
            <a:r>
              <a:rPr lang="de-CH" sz="1400" b="1" dirty="0" err="1"/>
              <a:t>Aratnam</a:t>
            </a:r>
            <a:endParaRPr lang="de-CH" sz="1400" b="1" dirty="0"/>
          </a:p>
          <a:p>
            <a:pPr marL="0" indent="0">
              <a:buNone/>
            </a:pPr>
            <a:r>
              <a:rPr lang="de-CH" sz="1400" dirty="0"/>
              <a:t>Mail: g.jey@unibas.ch / M 079 699 65 00</a:t>
            </a:r>
          </a:p>
        </p:txBody>
      </p:sp>
    </p:spTree>
    <p:extLst>
      <p:ext uri="{BB962C8B-B14F-4D97-AF65-F5344CB8AC3E}">
        <p14:creationId xmlns:p14="http://schemas.microsoft.com/office/powerpoint/2010/main" val="168098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EEE03-FE89-4537-BAB9-38733A54EEF0}"/>
              </a:ext>
            </a:extLst>
          </p:cNvPr>
          <p:cNvSpPr>
            <a:spLocks noGrp="1"/>
          </p:cNvSpPr>
          <p:nvPr>
            <p:ph type="title"/>
          </p:nvPr>
        </p:nvSpPr>
        <p:spPr/>
        <p:txBody>
          <a:bodyPr/>
          <a:lstStyle/>
          <a:p>
            <a:r>
              <a:rPr lang="de-CH" dirty="0"/>
              <a:t>Vier Thesen</a:t>
            </a:r>
            <a:br>
              <a:rPr lang="de-CH" dirty="0"/>
            </a:br>
            <a:endParaRPr lang="de-CH" dirty="0"/>
          </a:p>
        </p:txBody>
      </p:sp>
      <p:sp>
        <p:nvSpPr>
          <p:cNvPr id="3" name="Inhaltsplatzhalter 2">
            <a:extLst>
              <a:ext uri="{FF2B5EF4-FFF2-40B4-BE49-F238E27FC236}">
                <a16:creationId xmlns:a16="http://schemas.microsoft.com/office/drawing/2014/main" id="{626C91D1-DDBF-49D9-8964-F3F29F71AC50}"/>
              </a:ext>
            </a:extLst>
          </p:cNvPr>
          <p:cNvSpPr>
            <a:spLocks noGrp="1"/>
          </p:cNvSpPr>
          <p:nvPr>
            <p:ph idx="1"/>
          </p:nvPr>
        </p:nvSpPr>
        <p:spPr>
          <a:xfrm>
            <a:off x="215900" y="1268760"/>
            <a:ext cx="8964612" cy="4997450"/>
          </a:xfrm>
        </p:spPr>
        <p:txBody>
          <a:bodyPr/>
          <a:lstStyle/>
          <a:p>
            <a:pPr marL="457200" indent="-457200">
              <a:spcAft>
                <a:spcPts val="1800"/>
              </a:spcAft>
              <a:buFont typeface="+mj-lt"/>
              <a:buAutoNum type="arabicPeriod"/>
            </a:pPr>
            <a:r>
              <a:rPr lang="de-DE" sz="2200" dirty="0"/>
              <a:t>Der goldene Mittelweg: Wenn wir mit Bauten Identität stiften wollen, sollten wir die Vielfalt nicht verbauen. </a:t>
            </a:r>
          </a:p>
          <a:p>
            <a:pPr marL="457200" indent="-457200">
              <a:spcAft>
                <a:spcPts val="1800"/>
              </a:spcAft>
              <a:buFont typeface="+mj-lt"/>
              <a:buAutoNum type="arabicPeriod"/>
            </a:pPr>
            <a:r>
              <a:rPr lang="de-DE" sz="2200" dirty="0"/>
              <a:t>Es geht darum, wie „Paläo-Einheimische“ in dieser hypervielfältigen Schweiz zurechtkommen. Nicht mehr darum, wie sich MigrantInnen in der Schweiz als Minderheit zurechtfinden. </a:t>
            </a:r>
          </a:p>
          <a:p>
            <a:pPr marL="457200" indent="-457200">
              <a:spcAft>
                <a:spcPts val="1800"/>
              </a:spcAft>
              <a:buFont typeface="+mj-lt"/>
              <a:buAutoNum type="arabicPeriod"/>
            </a:pPr>
            <a:r>
              <a:rPr lang="de-DE" sz="2200" dirty="0"/>
              <a:t>Heimat</a:t>
            </a:r>
            <a:r>
              <a:rPr lang="de-DE" sz="2200" u="sng" dirty="0"/>
              <a:t>en</a:t>
            </a:r>
            <a:r>
              <a:rPr lang="de-DE" sz="2200" dirty="0"/>
              <a:t> und Identität</a:t>
            </a:r>
            <a:r>
              <a:rPr lang="de-DE" sz="2200" u="sng" dirty="0"/>
              <a:t>en</a:t>
            </a:r>
            <a:r>
              <a:rPr lang="de-DE" sz="2200" dirty="0"/>
              <a:t>: Pluralität statt Singularität</a:t>
            </a:r>
          </a:p>
          <a:p>
            <a:pPr marL="457200" indent="-457200">
              <a:spcAft>
                <a:spcPts val="1800"/>
              </a:spcAft>
              <a:buFont typeface="+mj-lt"/>
              <a:buAutoNum type="arabicPeriod"/>
            </a:pPr>
            <a:r>
              <a:rPr lang="de-CH" sz="2200" dirty="0"/>
              <a:t>Migration schafft neue Sesshaftigkeit und es entsteht eine neue «Sandwich-Schichtung»: </a:t>
            </a:r>
            <a:r>
              <a:rPr lang="de-DE" sz="2200" dirty="0"/>
              <a:t>Das Bewusst-Sein in der Denkmalpflege.</a:t>
            </a:r>
            <a:endParaRPr lang="de-CH" sz="2200" dirty="0"/>
          </a:p>
        </p:txBody>
      </p:sp>
    </p:spTree>
    <p:extLst>
      <p:ext uri="{BB962C8B-B14F-4D97-AF65-F5344CB8AC3E}">
        <p14:creationId xmlns:p14="http://schemas.microsoft.com/office/powerpoint/2010/main" val="334503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el 1"/>
          <p:cNvSpPr>
            <a:spLocks noGrp="1"/>
          </p:cNvSpPr>
          <p:nvPr>
            <p:ph type="title"/>
          </p:nvPr>
        </p:nvSpPr>
        <p:spPr>
          <a:xfrm>
            <a:off x="179388" y="274638"/>
            <a:ext cx="8507412" cy="1143000"/>
          </a:xfrm>
        </p:spPr>
        <p:txBody>
          <a:bodyPr/>
          <a:lstStyle/>
          <a:p>
            <a:r>
              <a:rPr lang="de-CH" dirty="0"/>
              <a:t>Herzlichen Dank.</a:t>
            </a:r>
          </a:p>
        </p:txBody>
      </p:sp>
      <p:sp>
        <p:nvSpPr>
          <p:cNvPr id="6" name="Rectangle 12"/>
          <p:cNvSpPr>
            <a:spLocks noChangeArrowheads="1"/>
          </p:cNvSpPr>
          <p:nvPr/>
        </p:nvSpPr>
        <p:spPr bwMode="auto">
          <a:xfrm>
            <a:off x="684213" y="-1466850"/>
            <a:ext cx="8785225" cy="9236075"/>
          </a:xfrm>
          <a:prstGeom prst="rect">
            <a:avLst/>
          </a:prstGeom>
          <a:noFill/>
          <a:ln w="9525">
            <a:noFill/>
            <a:miter lim="800000"/>
            <a:headEnd/>
            <a:tailEnd/>
          </a:ln>
        </p:spPr>
        <p:txBody>
          <a:bodyPr anchor="ctr">
            <a:spAutoFit/>
          </a:bodyPr>
          <a:lstStyle/>
          <a:p>
            <a:pPr>
              <a:defRPr/>
            </a:pPr>
            <a:r>
              <a:rPr lang="de-DE" sz="3600" b="1" dirty="0">
                <a:solidFill>
                  <a:srgbClr val="B41464"/>
                </a:solidFill>
                <a:latin typeface="Garamond" pitchFamily="18" charset="0"/>
                <a:ea typeface="Times" pitchFamily="18" charset="0"/>
                <a:cs typeface="Times New Roman" pitchFamily="18" charset="0"/>
              </a:rPr>
              <a:t>D  </a:t>
            </a:r>
            <a:r>
              <a:rPr lang="de-DE" sz="2400" dirty="0" err="1">
                <a:solidFill>
                  <a:srgbClr val="9BBB59"/>
                </a:solidFill>
                <a:latin typeface="Garamond" pitchFamily="18" charset="0"/>
                <a:ea typeface="Times" pitchFamily="18" charset="0"/>
                <a:cs typeface="Times New Roman" pitchFamily="18" charset="0"/>
              </a:rPr>
              <a:t>i</a:t>
            </a:r>
            <a:r>
              <a:rPr lang="de-DE" sz="12500" dirty="0" err="1">
                <a:solidFill>
                  <a:srgbClr val="4F81BD"/>
                </a:solidFill>
                <a:latin typeface="Garamond" pitchFamily="18" charset="0"/>
                <a:ea typeface="Times" pitchFamily="18" charset="0"/>
                <a:cs typeface="Times New Roman" pitchFamily="18" charset="0"/>
              </a:rPr>
              <a:t>s</a:t>
            </a:r>
            <a:r>
              <a:rPr lang="de-DE" sz="12500" dirty="0">
                <a:solidFill>
                  <a:srgbClr val="B41464"/>
                </a:solidFill>
                <a:latin typeface="Garamond" pitchFamily="18" charset="0"/>
                <a:ea typeface="Times" pitchFamily="18" charset="0"/>
                <a:cs typeface="Times New Roman" pitchFamily="18" charset="0"/>
              </a:rPr>
              <a:t> </a:t>
            </a:r>
            <a:r>
              <a:rPr lang="de-DE" dirty="0">
                <a:solidFill>
                  <a:srgbClr val="B41464"/>
                </a:solidFill>
                <a:latin typeface="Garamond" pitchFamily="18" charset="0"/>
                <a:ea typeface="Times" pitchFamily="18" charset="0"/>
                <a:cs typeface="Times New Roman" pitchFamily="18" charset="0"/>
              </a:rPr>
              <a:t>k</a:t>
            </a:r>
            <a:r>
              <a:rPr lang="de-DE" dirty="0">
                <a:solidFill>
                  <a:srgbClr val="0033CC"/>
                </a:solidFill>
                <a:latin typeface="Garamond" pitchFamily="18" charset="0"/>
                <a:ea typeface="Times" pitchFamily="18" charset="0"/>
                <a:cs typeface="Times New Roman" pitchFamily="18" charset="0"/>
              </a:rPr>
              <a:t>    </a:t>
            </a:r>
            <a:r>
              <a:rPr lang="de-DE" sz="8800" b="1" dirty="0">
                <a:solidFill>
                  <a:srgbClr val="9BBB59"/>
                </a:solidFill>
                <a:latin typeface="Garamond" pitchFamily="18" charset="0"/>
                <a:ea typeface="Times" pitchFamily="18" charset="0"/>
                <a:cs typeface="Times New Roman" pitchFamily="18" charset="0"/>
              </a:rPr>
              <a:t>u</a:t>
            </a:r>
            <a:r>
              <a:rPr lang="de-DE" sz="8800" b="1" dirty="0">
                <a:solidFill>
                  <a:srgbClr val="F03C14"/>
                </a:solidFill>
                <a:latin typeface="Garamond" pitchFamily="18" charset="0"/>
                <a:ea typeface="Times" pitchFamily="18" charset="0"/>
                <a:cs typeface="Times New Roman" pitchFamily="18" charset="0"/>
              </a:rPr>
              <a:t> </a:t>
            </a:r>
            <a:r>
              <a:rPr lang="de-DE" sz="3600" dirty="0">
                <a:solidFill>
                  <a:srgbClr val="4F81BD"/>
                </a:solidFill>
                <a:latin typeface="Garamond" pitchFamily="18" charset="0"/>
                <a:ea typeface="Times" pitchFamily="18" charset="0"/>
                <a:cs typeface="Times New Roman" pitchFamily="18" charset="0"/>
              </a:rPr>
              <a:t>s</a:t>
            </a:r>
            <a:r>
              <a:rPr lang="de-DE" sz="3600" dirty="0">
                <a:solidFill>
                  <a:srgbClr val="990000"/>
                </a:solidFill>
                <a:latin typeface="Garamond" pitchFamily="18" charset="0"/>
                <a:ea typeface="Times" pitchFamily="18" charset="0"/>
                <a:cs typeface="Times New Roman" pitchFamily="18" charset="0"/>
              </a:rPr>
              <a:t> </a:t>
            </a:r>
            <a:r>
              <a:rPr lang="de-DE" sz="1600" b="1" dirty="0" err="1">
                <a:solidFill>
                  <a:srgbClr val="8064A2"/>
                </a:solidFill>
                <a:latin typeface="Garamond" pitchFamily="18" charset="0"/>
                <a:ea typeface="Times" pitchFamily="18" charset="0"/>
                <a:cs typeface="Times New Roman" pitchFamily="18" charset="0"/>
              </a:rPr>
              <a:t>s</a:t>
            </a:r>
            <a:r>
              <a:rPr lang="de-DE" sz="1600" b="1" dirty="0">
                <a:solidFill>
                  <a:srgbClr val="990000"/>
                </a:solidFill>
                <a:latin typeface="Garamond" pitchFamily="18" charset="0"/>
                <a:ea typeface="Times" pitchFamily="18" charset="0"/>
                <a:cs typeface="Times New Roman" pitchFamily="18" charset="0"/>
              </a:rPr>
              <a:t> </a:t>
            </a:r>
            <a:r>
              <a:rPr lang="de-DE" sz="60000" dirty="0">
                <a:solidFill>
                  <a:srgbClr val="C0504D"/>
                </a:solidFill>
                <a:latin typeface="Garamond" pitchFamily="18" charset="0"/>
                <a:ea typeface="Times" pitchFamily="18" charset="0"/>
                <a:cs typeface="Times New Roman" pitchFamily="18" charset="0"/>
              </a:rPr>
              <a:t>i</a:t>
            </a:r>
            <a:r>
              <a:rPr lang="de-DE" sz="20000" dirty="0">
                <a:solidFill>
                  <a:srgbClr val="C0504D"/>
                </a:solidFill>
                <a:latin typeface="Garamond" pitchFamily="18" charset="0"/>
                <a:ea typeface="Times" pitchFamily="18" charset="0"/>
                <a:cs typeface="Times New Roman" pitchFamily="18" charset="0"/>
              </a:rPr>
              <a:t> </a:t>
            </a:r>
            <a:r>
              <a:rPr lang="de-DE" sz="4000" b="1" dirty="0">
                <a:solidFill>
                  <a:srgbClr val="9BBB59"/>
                </a:solidFill>
                <a:latin typeface="Garamond" pitchFamily="18" charset="0"/>
                <a:ea typeface="Times" pitchFamily="18" charset="0"/>
                <a:cs typeface="Times New Roman" pitchFamily="18" charset="0"/>
              </a:rPr>
              <a:t>o</a:t>
            </a:r>
            <a:r>
              <a:rPr lang="de-DE" sz="8000" b="1" dirty="0">
                <a:solidFill>
                  <a:srgbClr val="B41464"/>
                </a:solidFill>
                <a:latin typeface="Garamond" pitchFamily="18" charset="0"/>
                <a:ea typeface="Times" pitchFamily="18" charset="0"/>
                <a:cs typeface="Times New Roman" pitchFamily="18" charset="0"/>
              </a:rPr>
              <a:t>  </a:t>
            </a:r>
            <a:r>
              <a:rPr lang="de-DE" sz="9600" b="1" dirty="0">
                <a:solidFill>
                  <a:srgbClr val="8064A2"/>
                </a:solidFill>
                <a:latin typeface="Garamond" pitchFamily="18" charset="0"/>
                <a:ea typeface="Times" pitchFamily="18" charset="0"/>
                <a:cs typeface="Times New Roman" pitchFamily="18" charset="0"/>
              </a:rPr>
              <a:t>n</a:t>
            </a:r>
          </a:p>
        </p:txBody>
      </p:sp>
      <p:sp>
        <p:nvSpPr>
          <p:cNvPr id="8" name="Rechteck 7"/>
          <p:cNvSpPr/>
          <p:nvPr/>
        </p:nvSpPr>
        <p:spPr>
          <a:xfrm>
            <a:off x="0" y="6696075"/>
            <a:ext cx="7092950" cy="3333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solidFill>
                <a:prstClr val="white"/>
              </a:solidFill>
            </a:endParaRPr>
          </a:p>
        </p:txBody>
      </p:sp>
    </p:spTree>
    <p:extLst>
      <p:ext uri="{BB962C8B-B14F-4D97-AF65-F5344CB8AC3E}">
        <p14:creationId xmlns:p14="http://schemas.microsoft.com/office/powerpoint/2010/main" val="32057577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093CD5-E4CF-4F7E-944F-A6097AFF68C6}"/>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3633E54E-360B-4431-998D-EA3762F99A77}"/>
              </a:ext>
            </a:extLst>
          </p:cNvPr>
          <p:cNvSpPr>
            <a:spLocks noGrp="1"/>
          </p:cNvSpPr>
          <p:nvPr>
            <p:ph idx="1"/>
          </p:nvPr>
        </p:nvSpPr>
        <p:spPr/>
        <p:txBody>
          <a:bodyPr/>
          <a:lstStyle/>
          <a:p>
            <a:endParaRPr lang="de-CH"/>
          </a:p>
        </p:txBody>
      </p:sp>
    </p:spTree>
    <p:extLst>
      <p:ext uri="{BB962C8B-B14F-4D97-AF65-F5344CB8AC3E}">
        <p14:creationId xmlns:p14="http://schemas.microsoft.com/office/powerpoint/2010/main" val="3319339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Mit identitätsstiftenden Bauten den sozialen Zusammenhang nicht verbauen</a:t>
            </a:r>
          </a:p>
        </p:txBody>
      </p:sp>
      <p:sp>
        <p:nvSpPr>
          <p:cNvPr id="3" name="Inhaltsplatzhalter 2"/>
          <p:cNvSpPr>
            <a:spLocks noGrp="1"/>
          </p:cNvSpPr>
          <p:nvPr>
            <p:ph idx="1"/>
          </p:nvPr>
        </p:nvSpPr>
        <p:spPr/>
        <p:txBody>
          <a:bodyPr/>
          <a:lstStyle/>
          <a:p>
            <a:pPr marL="0" indent="0">
              <a:buNone/>
            </a:pPr>
            <a:r>
              <a:rPr lang="de-CH" sz="2000" b="1" dirty="0"/>
              <a:t>Identität:</a:t>
            </a:r>
            <a:r>
              <a:rPr lang="de-CH" sz="2000" dirty="0"/>
              <a:t> Identitätspolitik und Identitätsstiftung befinden sich in der goldenen – und gerechten – Mitte an ihrem integrativen Optimum.</a:t>
            </a:r>
          </a:p>
          <a:p>
            <a:pPr marL="0" indent="0">
              <a:buNone/>
            </a:pPr>
            <a:endParaRPr lang="de-CH" sz="2000" dirty="0"/>
          </a:p>
          <a:p>
            <a:pPr marL="0" indent="0">
              <a:buNone/>
            </a:pPr>
            <a:r>
              <a:rPr lang="de-CH" sz="2000" b="1" dirty="0"/>
              <a:t>Solidarität: </a:t>
            </a:r>
            <a:r>
              <a:rPr lang="de-CH" sz="2000" dirty="0"/>
              <a:t>ist stets relational. Wer sich mit etwas oder jemandem solidarisiert, schliesst gleichzeitig etwas oder jemand anderen von dieser sozialen (und inkludierenden) Handlung aus.</a:t>
            </a:r>
          </a:p>
          <a:p>
            <a:pPr marL="0" indent="0">
              <a:buNone/>
            </a:pPr>
            <a:endParaRPr lang="de-CH" sz="2000" b="1" dirty="0"/>
          </a:p>
          <a:p>
            <a:pPr marL="0" indent="0">
              <a:buNone/>
            </a:pPr>
            <a:r>
              <a:rPr lang="de-CH" sz="2000" b="1" dirty="0"/>
              <a:t>Toleranz</a:t>
            </a:r>
            <a:r>
              <a:rPr lang="de-CH" sz="2000" dirty="0"/>
              <a:t>: Zuviel (falsch verstandene) Toleranz kann Kulturrelativismus begünstigen.</a:t>
            </a:r>
          </a:p>
          <a:p>
            <a:pPr marL="0" indent="0">
              <a:buNone/>
            </a:pPr>
            <a:r>
              <a:rPr lang="de-CH" sz="2000" dirty="0"/>
              <a:t>Doch bspw. bei </a:t>
            </a:r>
            <a:r>
              <a:rPr lang="de-CH" sz="2000" dirty="0" err="1"/>
              <a:t>Zwangsverheiratungen</a:t>
            </a:r>
            <a:r>
              <a:rPr lang="de-CH" sz="2000" dirty="0"/>
              <a:t> in der Migrationsgesellschaft Schweiz gilt: weder Banalisierung noch </a:t>
            </a:r>
            <a:r>
              <a:rPr lang="de-CH" sz="2000" dirty="0" err="1"/>
              <a:t>Barbarisierung</a:t>
            </a:r>
            <a:r>
              <a:rPr lang="de-CH" sz="2000" dirty="0"/>
              <a:t> – sondern menschenrechtliches Engagement zugunsten der Betroffenen</a:t>
            </a:r>
          </a:p>
          <a:p>
            <a:pPr marL="0" indent="0">
              <a:buNone/>
            </a:pPr>
            <a:endParaRPr lang="de-CH" sz="2000" dirty="0"/>
          </a:p>
        </p:txBody>
      </p:sp>
    </p:spTree>
    <p:extLst>
      <p:ext uri="{BB962C8B-B14F-4D97-AF65-F5344CB8AC3E}">
        <p14:creationId xmlns:p14="http://schemas.microsoft.com/office/powerpoint/2010/main" val="2328428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DIVERSE FOLIEN</a:t>
            </a:r>
          </a:p>
        </p:txBody>
      </p:sp>
      <p:sp>
        <p:nvSpPr>
          <p:cNvPr id="3" name="Inhaltsplatzhalter 2"/>
          <p:cNvSpPr>
            <a:spLocks noGrp="1"/>
          </p:cNvSpPr>
          <p:nvPr>
            <p:ph idx="1"/>
          </p:nvPr>
        </p:nvSpPr>
        <p:spPr/>
        <p:txBody>
          <a:bodyPr/>
          <a:lstStyle/>
          <a:p>
            <a:endParaRPr lang="de-CH"/>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5680" y="341784"/>
            <a:ext cx="8686800" cy="1143000"/>
          </a:xfrm>
        </p:spPr>
        <p:txBody>
          <a:bodyPr/>
          <a:lstStyle/>
          <a:p>
            <a:r>
              <a:rPr lang="de-CH" dirty="0"/>
              <a:t>Überschichtung ja, aber nicht nur</a:t>
            </a:r>
            <a:br>
              <a:rPr lang="de-CH" dirty="0"/>
            </a:br>
            <a:r>
              <a:rPr lang="de-DE" sz="1800" dirty="0"/>
              <a:t>Anteil </a:t>
            </a:r>
            <a:r>
              <a:rPr lang="de-DE" sz="1800" dirty="0" err="1"/>
              <a:t>Tertiärstufe</a:t>
            </a:r>
            <a:r>
              <a:rPr lang="de-DE" sz="1800" dirty="0"/>
              <a:t> (Alter 25 +) nach Nationalität 2010</a:t>
            </a:r>
            <a:endParaRPr lang="de-CH" sz="1800" dirty="0"/>
          </a:p>
        </p:txBody>
      </p:sp>
      <p:sp>
        <p:nvSpPr>
          <p:cNvPr id="6" name="Textfeld 5"/>
          <p:cNvSpPr txBox="1"/>
          <p:nvPr/>
        </p:nvSpPr>
        <p:spPr>
          <a:xfrm>
            <a:off x="179512" y="6577607"/>
            <a:ext cx="8424936"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dirty="0">
                <a:ln>
                  <a:noFill/>
                </a:ln>
                <a:solidFill>
                  <a:prstClr val="black"/>
                </a:solidFill>
                <a:effectLst/>
                <a:uLnTx/>
                <a:uFillTx/>
                <a:latin typeface="Calibri"/>
                <a:ea typeface="+mn-ea"/>
                <a:cs typeface="Arial" charset="0"/>
              </a:rPr>
              <a:t>Quelle: Ganga Jey Aratnam (2012:128, Abb. 11).</a:t>
            </a:r>
          </a:p>
        </p:txBody>
      </p:sp>
      <p:sp>
        <p:nvSpPr>
          <p:cNvPr id="7" name="Inhaltsplatzhalter 6"/>
          <p:cNvSpPr>
            <a:spLocks noGrp="1"/>
          </p:cNvSpPr>
          <p:nvPr>
            <p:ph idx="1"/>
          </p:nvPr>
        </p:nvSpPr>
        <p:spPr/>
        <p:txBody>
          <a:bodyPr/>
          <a:lstStyle/>
          <a:p>
            <a:endParaRPr lang="de-CH"/>
          </a:p>
        </p:txBody>
      </p:sp>
      <p:pic>
        <p:nvPicPr>
          <p:cNvPr id="9" name="Picture 2"/>
          <p:cNvPicPr>
            <a:picLocks noChangeAspect="1" noChangeArrowheads="1"/>
          </p:cNvPicPr>
          <p:nvPr/>
        </p:nvPicPr>
        <p:blipFill>
          <a:blip r:embed="rId3" cstate="print"/>
          <a:srcRect/>
          <a:stretch>
            <a:fillRect/>
          </a:stretch>
        </p:blipFill>
        <p:spPr bwMode="auto">
          <a:xfrm>
            <a:off x="107503" y="1484784"/>
            <a:ext cx="9185989" cy="4680520"/>
          </a:xfrm>
          <a:prstGeom prst="rect">
            <a:avLst/>
          </a:prstGeom>
          <a:noFill/>
          <a:ln w="9525">
            <a:noFill/>
            <a:miter lim="800000"/>
            <a:headEnd/>
            <a:tailEnd/>
          </a:ln>
        </p:spPr>
      </p:pic>
    </p:spTree>
    <p:extLst>
      <p:ext uri="{BB962C8B-B14F-4D97-AF65-F5344CB8AC3E}">
        <p14:creationId xmlns:p14="http://schemas.microsoft.com/office/powerpoint/2010/main" val="2781467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lum bright="46000"/>
          </a:blip>
          <a:srcRect l="5232" t="13344" r="6255" b="14804"/>
          <a:stretch>
            <a:fillRect/>
          </a:stretch>
        </p:blipFill>
        <p:spPr bwMode="auto">
          <a:xfrm>
            <a:off x="0" y="1125538"/>
            <a:ext cx="9144000" cy="5040312"/>
          </a:xfrm>
          <a:prstGeom prst="rect">
            <a:avLst/>
          </a:prstGeom>
          <a:noFill/>
          <a:ln w="9525">
            <a:noFill/>
            <a:miter lim="800000"/>
            <a:headEnd/>
            <a:tailEnd/>
          </a:ln>
        </p:spPr>
      </p:pic>
      <p:sp>
        <p:nvSpPr>
          <p:cNvPr id="16387" name="Inhaltsplatzhalter 2"/>
          <p:cNvSpPr>
            <a:spLocks noGrp="1"/>
          </p:cNvSpPr>
          <p:nvPr>
            <p:ph idx="1"/>
          </p:nvPr>
        </p:nvSpPr>
        <p:spPr>
          <a:xfrm>
            <a:off x="358775" y="1773238"/>
            <a:ext cx="8785225" cy="4779962"/>
          </a:xfrm>
        </p:spPr>
        <p:txBody>
          <a:bodyPr/>
          <a:lstStyle/>
          <a:p>
            <a:r>
              <a:rPr lang="de-CH" dirty="0"/>
              <a:t>Hoch: vor allem hochqualifizierte </a:t>
            </a:r>
            <a:r>
              <a:rPr lang="de-CH" dirty="0" err="1"/>
              <a:t>AusländerInnen</a:t>
            </a:r>
            <a:endParaRPr lang="de-CH" dirty="0"/>
          </a:p>
          <a:p>
            <a:endParaRPr lang="de-CH" dirty="0"/>
          </a:p>
          <a:p>
            <a:endParaRPr lang="de-CH" dirty="0"/>
          </a:p>
          <a:p>
            <a:pPr>
              <a:buFont typeface="Symbol" pitchFamily="18" charset="2"/>
              <a:buNone/>
            </a:pPr>
            <a:endParaRPr lang="de-CH" dirty="0"/>
          </a:p>
          <a:p>
            <a:r>
              <a:rPr lang="de-CH" dirty="0"/>
              <a:t>Mitte: Mehrheit der paläo-einheimischen Personen</a:t>
            </a:r>
          </a:p>
          <a:p>
            <a:endParaRPr lang="de-CH" dirty="0"/>
          </a:p>
          <a:p>
            <a:endParaRPr lang="de-CH" sz="1700" dirty="0"/>
          </a:p>
          <a:p>
            <a:endParaRPr lang="de-CH" sz="1700" dirty="0"/>
          </a:p>
          <a:p>
            <a:endParaRPr lang="de-CH" sz="1000" dirty="0"/>
          </a:p>
          <a:p>
            <a:r>
              <a:rPr lang="de-CH" dirty="0"/>
              <a:t>Unten: wenig privilegierte </a:t>
            </a:r>
            <a:r>
              <a:rPr lang="de-CH" dirty="0" err="1"/>
              <a:t>AusländerInnen</a:t>
            </a:r>
            <a:endParaRPr lang="de-CH" dirty="0"/>
          </a:p>
        </p:txBody>
      </p:sp>
      <p:sp>
        <p:nvSpPr>
          <p:cNvPr id="16388" name="Titel 1"/>
          <p:cNvSpPr>
            <a:spLocks noGrp="1"/>
          </p:cNvSpPr>
          <p:nvPr>
            <p:ph type="title"/>
          </p:nvPr>
        </p:nvSpPr>
        <p:spPr>
          <a:xfrm>
            <a:off x="206375" y="414338"/>
            <a:ext cx="8686800" cy="1143000"/>
          </a:xfrm>
        </p:spPr>
        <p:txBody>
          <a:bodyPr/>
          <a:lstStyle/>
          <a:p>
            <a:r>
              <a:rPr lang="de-CH" sz="2800" dirty="0"/>
              <a:t>„Sandwich-These“ im Bereich Migration:</a:t>
            </a:r>
            <a:br>
              <a:rPr lang="de-CH" sz="2800" dirty="0"/>
            </a:br>
            <a:r>
              <a:rPr lang="de-CH" sz="2800" dirty="0"/>
              <a:t>Überschichtung und Unterschichtung </a:t>
            </a:r>
            <a:endParaRPr lang="de-CH" sz="2700" dirty="0"/>
          </a:p>
        </p:txBody>
      </p:sp>
      <p:sp>
        <p:nvSpPr>
          <p:cNvPr id="7" name="Foliennummernplatzhalter 6"/>
          <p:cNvSpPr>
            <a:spLocks noGrp="1"/>
          </p:cNvSpPr>
          <p:nvPr>
            <p:ph type="sldNum" sz="quarter" idx="4294967295"/>
          </p:nvPr>
        </p:nvSpPr>
        <p:spPr>
          <a:xfrm>
            <a:off x="3563888" y="6381328"/>
            <a:ext cx="5589637" cy="360785"/>
          </a:xfrm>
        </p:spPr>
        <p:txBody>
          <a:bodyPr/>
          <a:lstStyle/>
          <a:p>
            <a:pPr>
              <a:defRPr/>
            </a:pPr>
            <a:fld id="{5E0813E1-AD39-4FC2-9596-02E04B850754}" type="slidenum">
              <a:rPr lang="de-CH">
                <a:solidFill>
                  <a:prstClr val="black">
                    <a:tint val="75000"/>
                  </a:prstClr>
                </a:solidFill>
              </a:rPr>
              <a:pPr>
                <a:defRPr/>
              </a:pPr>
              <a:t>35</a:t>
            </a:fld>
            <a:endParaRPr lang="de-CH" dirty="0">
              <a:solidFill>
                <a:prstClr val="black">
                  <a:tint val="75000"/>
                </a:prstClr>
              </a:solidFill>
            </a:endParaRPr>
          </a:p>
        </p:txBody>
      </p:sp>
    </p:spTree>
    <p:extLst>
      <p:ext uri="{BB962C8B-B14F-4D97-AF65-F5344CB8AC3E}">
        <p14:creationId xmlns:p14="http://schemas.microsoft.com/office/powerpoint/2010/main" val="833303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a:t>Ausbildungsstufen der Erwerbsbevölkerung in der Schweiz nach Staatsangehörigkeit 2015 (in %)</a:t>
            </a:r>
            <a:br>
              <a:rPr lang="de-CH" sz="2400" dirty="0"/>
            </a:br>
            <a:r>
              <a:rPr lang="de-CH" sz="1400" b="0" dirty="0"/>
              <a:t>Aufbereitung: Ganga Jey Aratnam, Daten: BFS 2015.</a:t>
            </a:r>
          </a:p>
        </p:txBody>
      </p:sp>
      <p:pic>
        <p:nvPicPr>
          <p:cNvPr id="5" name="Inhaltsplatzhalter 4"/>
          <p:cNvPicPr>
            <a:picLocks noGrp="1" noChangeAspect="1"/>
          </p:cNvPicPr>
          <p:nvPr>
            <p:ph idx="1"/>
          </p:nvPr>
        </p:nvPicPr>
        <p:blipFill rotWithShape="1">
          <a:blip r:embed="rId2" cstate="print"/>
          <a:srcRect l="16298" t="11309" r="3577" b="22500"/>
          <a:stretch/>
        </p:blipFill>
        <p:spPr>
          <a:xfrm>
            <a:off x="6829" y="1628800"/>
            <a:ext cx="9113013" cy="4869025"/>
          </a:xfrm>
          <a:prstGeom prst="rect">
            <a:avLst/>
          </a:prstGeom>
        </p:spPr>
      </p:pic>
    </p:spTree>
    <p:extLst>
      <p:ext uri="{BB962C8B-B14F-4D97-AF65-F5344CB8AC3E}">
        <p14:creationId xmlns:p14="http://schemas.microsoft.com/office/powerpoint/2010/main" val="1477384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a:solidFill>
                  <a:prstClr val="black"/>
                </a:solidFill>
              </a:rPr>
              <a:t>Ausbildungsstufen der Erwerbsbevölkerung in der Schweiz nach Staatsangehörigkeit 2015 (in %)</a:t>
            </a:r>
            <a:br>
              <a:rPr lang="de-CH" sz="2400" dirty="0">
                <a:solidFill>
                  <a:prstClr val="black"/>
                </a:solidFill>
              </a:rPr>
            </a:br>
            <a:r>
              <a:rPr lang="de-CH" sz="1400" b="0" dirty="0">
                <a:solidFill>
                  <a:prstClr val="black"/>
                </a:solidFill>
              </a:rPr>
              <a:t>Aufbereitung: Ganga Jey Aratnam, Daten: BFS 2015.</a:t>
            </a:r>
            <a:endParaRPr lang="de-CH" dirty="0"/>
          </a:p>
        </p:txBody>
      </p:sp>
      <p:sp>
        <p:nvSpPr>
          <p:cNvPr id="3" name="Inhaltsplatzhalter 2"/>
          <p:cNvSpPr>
            <a:spLocks noGrp="1"/>
          </p:cNvSpPr>
          <p:nvPr>
            <p:ph idx="1"/>
          </p:nvPr>
        </p:nvSpPr>
        <p:spPr/>
        <p:txBody>
          <a:bodyPr/>
          <a:lstStyle/>
          <a:p>
            <a:endParaRPr lang="de-CH"/>
          </a:p>
        </p:txBody>
      </p:sp>
      <p:pic>
        <p:nvPicPr>
          <p:cNvPr id="5" name="Grafik 4"/>
          <p:cNvPicPr>
            <a:picLocks noChangeAspect="1"/>
          </p:cNvPicPr>
          <p:nvPr/>
        </p:nvPicPr>
        <p:blipFill rotWithShape="1">
          <a:blip r:embed="rId2" cstate="print"/>
          <a:srcRect l="1332" t="16003" r="1635" b="2651"/>
          <a:stretch/>
        </p:blipFill>
        <p:spPr>
          <a:xfrm>
            <a:off x="253881" y="1916832"/>
            <a:ext cx="8782616" cy="4464496"/>
          </a:xfrm>
          <a:prstGeom prst="rect">
            <a:avLst/>
          </a:prstGeom>
        </p:spPr>
      </p:pic>
    </p:spTree>
    <p:extLst>
      <p:ext uri="{BB962C8B-B14F-4D97-AF65-F5344CB8AC3E}">
        <p14:creationId xmlns:p14="http://schemas.microsoft.com/office/powerpoint/2010/main" val="1360268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a:t>Ausbildungsstufen der Erwerbsbevölkerung in der Schweiz nach Staatsangehörigkeit, 2015</a:t>
            </a:r>
          </a:p>
        </p:txBody>
      </p:sp>
      <p:graphicFrame>
        <p:nvGraphicFramePr>
          <p:cNvPr id="4" name="Inhaltsplatzhalter 3"/>
          <p:cNvGraphicFramePr>
            <a:graphicFrameLocks noGrp="1"/>
          </p:cNvGraphicFramePr>
          <p:nvPr>
            <p:ph idx="1"/>
            <p:extLst/>
          </p:nvPr>
        </p:nvGraphicFramePr>
        <p:xfrm>
          <a:off x="899592" y="1556795"/>
          <a:ext cx="7488831" cy="4608508"/>
        </p:xfrm>
        <a:graphic>
          <a:graphicData uri="http://schemas.openxmlformats.org/drawingml/2006/table">
            <a:tbl>
              <a:tblPr firstRow="1" firstCol="1" bandRow="1">
                <a:tableStyleId>{5C22544A-7EE6-4342-B048-85BDC9FD1C3A}</a:tableStyleId>
              </a:tblPr>
              <a:tblGrid>
                <a:gridCol w="2848505">
                  <a:extLst>
                    <a:ext uri="{9D8B030D-6E8A-4147-A177-3AD203B41FA5}">
                      <a16:colId xmlns:a16="http://schemas.microsoft.com/office/drawing/2014/main" val="2016688876"/>
                    </a:ext>
                  </a:extLst>
                </a:gridCol>
                <a:gridCol w="1472878">
                  <a:extLst>
                    <a:ext uri="{9D8B030D-6E8A-4147-A177-3AD203B41FA5}">
                      <a16:colId xmlns:a16="http://schemas.microsoft.com/office/drawing/2014/main" val="2485516814"/>
                    </a:ext>
                  </a:extLst>
                </a:gridCol>
                <a:gridCol w="787715">
                  <a:extLst>
                    <a:ext uri="{9D8B030D-6E8A-4147-A177-3AD203B41FA5}">
                      <a16:colId xmlns:a16="http://schemas.microsoft.com/office/drawing/2014/main" val="315792827"/>
                    </a:ext>
                  </a:extLst>
                </a:gridCol>
                <a:gridCol w="1430441">
                  <a:extLst>
                    <a:ext uri="{9D8B030D-6E8A-4147-A177-3AD203B41FA5}">
                      <a16:colId xmlns:a16="http://schemas.microsoft.com/office/drawing/2014/main" val="3093135822"/>
                    </a:ext>
                  </a:extLst>
                </a:gridCol>
                <a:gridCol w="787715">
                  <a:extLst>
                    <a:ext uri="{9D8B030D-6E8A-4147-A177-3AD203B41FA5}">
                      <a16:colId xmlns:a16="http://schemas.microsoft.com/office/drawing/2014/main" val="1835249752"/>
                    </a:ext>
                  </a:extLst>
                </a:gridCol>
                <a:gridCol w="161577">
                  <a:extLst>
                    <a:ext uri="{9D8B030D-6E8A-4147-A177-3AD203B41FA5}">
                      <a16:colId xmlns:a16="http://schemas.microsoft.com/office/drawing/2014/main" val="802332867"/>
                    </a:ext>
                  </a:extLst>
                </a:gridCol>
              </a:tblGrid>
              <a:tr h="966264">
                <a:tc gridSpan="6">
                  <a:txBody>
                    <a:bodyPr/>
                    <a:lstStyle/>
                    <a:p>
                      <a:pPr indent="144145">
                        <a:lnSpc>
                          <a:spcPct val="120000"/>
                        </a:lnSpc>
                        <a:spcAft>
                          <a:spcPts val="0"/>
                        </a:spcAft>
                      </a:pP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3794100527"/>
                  </a:ext>
                </a:extLst>
              </a:tr>
              <a:tr h="466444">
                <a:tc>
                  <a:txBody>
                    <a:bodyPr/>
                    <a:lstStyle/>
                    <a:p>
                      <a:pPr>
                        <a:lnSpc>
                          <a:spcPct val="107000"/>
                        </a:lnSpc>
                      </a:pPr>
                      <a:endParaRPr lang="de-CH" sz="1600" dirty="0">
                        <a:effectLst/>
                        <a:latin typeface="Calibri" panose="020F0502020204030204" pitchFamily="34" charset="0"/>
                      </a:endParaRPr>
                    </a:p>
                  </a:txBody>
                  <a:tcPr marL="44450" marR="44450" marT="0" marB="0" anchor="b"/>
                </a:tc>
                <a:tc>
                  <a:txBody>
                    <a:bodyPr/>
                    <a:lstStyle/>
                    <a:p>
                      <a:pPr indent="144145">
                        <a:lnSpc>
                          <a:spcPct val="120000"/>
                        </a:lnSpc>
                        <a:spcAft>
                          <a:spcPts val="0"/>
                        </a:spcAft>
                      </a:pPr>
                      <a:r>
                        <a:rPr lang="de-CH" sz="1600">
                          <a:effectLst/>
                        </a:rPr>
                        <a:t>Schweiz</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de-CH" sz="1600">
                        <a:effectLst/>
                        <a:latin typeface="Calibri" panose="020F0502020204030204" pitchFamily="34" charset="0"/>
                      </a:endParaRPr>
                    </a:p>
                  </a:txBody>
                  <a:tcPr marL="44450" marR="44450" marT="0" marB="0" anchor="b"/>
                </a:tc>
                <a:tc>
                  <a:txBody>
                    <a:bodyPr/>
                    <a:lstStyle/>
                    <a:p>
                      <a:pPr indent="144145">
                        <a:lnSpc>
                          <a:spcPct val="120000"/>
                        </a:lnSpc>
                        <a:spcAft>
                          <a:spcPts val="0"/>
                        </a:spcAft>
                      </a:pPr>
                      <a:r>
                        <a:rPr lang="de-CH" sz="1600">
                          <a:effectLst/>
                        </a:rPr>
                        <a:t>Ausland</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de-CH" sz="1600">
                        <a:effectLst/>
                        <a:latin typeface="Calibri" panose="020F0502020204030204" pitchFamily="34" charset="0"/>
                      </a:endParaRPr>
                    </a:p>
                  </a:txBody>
                  <a:tcPr marL="44450" marR="44450" marT="0" marB="0" anchor="b"/>
                </a:tc>
                <a:tc>
                  <a:txBody>
                    <a:bodyPr/>
                    <a:lstStyle/>
                    <a:p>
                      <a:pPr>
                        <a:lnSpc>
                          <a:spcPct val="107000"/>
                        </a:lnSpc>
                      </a:pPr>
                      <a:endParaRPr lang="de-CH" sz="1100">
                        <a:effectLst/>
                        <a:latin typeface="Calibri" panose="020F0502020204030204" pitchFamily="34" charset="0"/>
                      </a:endParaRPr>
                    </a:p>
                  </a:txBody>
                  <a:tcPr marL="44450" marR="44450" marT="0" marB="0" anchor="b"/>
                </a:tc>
                <a:extLst>
                  <a:ext uri="{0D108BD9-81ED-4DB2-BD59-A6C34878D82A}">
                    <a16:rowId xmlns:a16="http://schemas.microsoft.com/office/drawing/2014/main" val="1754814683"/>
                  </a:ext>
                </a:extLst>
              </a:tr>
              <a:tr h="466444">
                <a:tc>
                  <a:txBody>
                    <a:bodyPr/>
                    <a:lstStyle/>
                    <a:p>
                      <a:pPr>
                        <a:lnSpc>
                          <a:spcPct val="107000"/>
                        </a:lnSpc>
                      </a:pPr>
                      <a:endParaRPr lang="de-CH" sz="1600" dirty="0">
                        <a:effectLst/>
                        <a:latin typeface="Calibri" panose="020F0502020204030204" pitchFamily="34" charset="0"/>
                      </a:endParaRPr>
                    </a:p>
                  </a:txBody>
                  <a:tcPr marL="44450" marR="44450" marT="0" marB="0" anchor="b"/>
                </a:tc>
                <a:tc>
                  <a:txBody>
                    <a:bodyPr/>
                    <a:lstStyle/>
                    <a:p>
                      <a:pPr indent="144145">
                        <a:lnSpc>
                          <a:spcPct val="120000"/>
                        </a:lnSpc>
                        <a:spcAft>
                          <a:spcPts val="0"/>
                        </a:spcAft>
                      </a:pPr>
                      <a:r>
                        <a:rPr lang="de-CH" sz="1600" dirty="0">
                          <a:effectLst/>
                        </a:rPr>
                        <a:t>in 1000</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44145">
                        <a:lnSpc>
                          <a:spcPct val="120000"/>
                        </a:lnSpc>
                        <a:spcAft>
                          <a:spcPts val="0"/>
                        </a:spcAft>
                      </a:pPr>
                      <a:r>
                        <a:rPr lang="de-CH" sz="1600">
                          <a:effectLst/>
                        </a:rPr>
                        <a:t>in %</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44145">
                        <a:lnSpc>
                          <a:spcPct val="120000"/>
                        </a:lnSpc>
                        <a:spcAft>
                          <a:spcPts val="0"/>
                        </a:spcAft>
                      </a:pPr>
                      <a:r>
                        <a:rPr lang="de-CH" sz="1600">
                          <a:effectLst/>
                        </a:rPr>
                        <a:t>in 1000</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44145">
                        <a:lnSpc>
                          <a:spcPct val="120000"/>
                        </a:lnSpc>
                        <a:spcAft>
                          <a:spcPts val="0"/>
                        </a:spcAft>
                      </a:pPr>
                      <a:r>
                        <a:rPr lang="de-CH" sz="1600">
                          <a:effectLst/>
                        </a:rPr>
                        <a:t>in %</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de-CH" sz="1100">
                        <a:effectLst/>
                        <a:latin typeface="Calibri" panose="020F0502020204030204" pitchFamily="34" charset="0"/>
                      </a:endParaRPr>
                    </a:p>
                  </a:txBody>
                  <a:tcPr marL="44450" marR="44450" marT="0" marB="0" anchor="b"/>
                </a:tc>
                <a:extLst>
                  <a:ext uri="{0D108BD9-81ED-4DB2-BD59-A6C34878D82A}">
                    <a16:rowId xmlns:a16="http://schemas.microsoft.com/office/drawing/2014/main" val="4164999171"/>
                  </a:ext>
                </a:extLst>
              </a:tr>
              <a:tr h="466444">
                <a:tc>
                  <a:txBody>
                    <a:bodyPr/>
                    <a:lstStyle/>
                    <a:p>
                      <a:pPr indent="144145">
                        <a:lnSpc>
                          <a:spcPct val="120000"/>
                        </a:lnSpc>
                        <a:spcAft>
                          <a:spcPts val="0"/>
                        </a:spcAft>
                      </a:pPr>
                      <a:r>
                        <a:rPr lang="de-CH" sz="1600">
                          <a:effectLst/>
                        </a:rPr>
                        <a:t>Sekundarstufe I</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44145" algn="r">
                        <a:lnSpc>
                          <a:spcPct val="120000"/>
                        </a:lnSpc>
                        <a:spcAft>
                          <a:spcPts val="0"/>
                        </a:spcAft>
                      </a:pPr>
                      <a:r>
                        <a:rPr lang="de-CH" sz="1600" dirty="0">
                          <a:effectLst/>
                        </a:rPr>
                        <a:t>352</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44145" algn="r">
                        <a:lnSpc>
                          <a:spcPct val="120000"/>
                        </a:lnSpc>
                        <a:spcAft>
                          <a:spcPts val="0"/>
                        </a:spcAft>
                      </a:pPr>
                      <a:r>
                        <a:rPr lang="de-CH" sz="1600">
                          <a:effectLst/>
                        </a:rPr>
                        <a:t>10,2</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44145" algn="r">
                        <a:lnSpc>
                          <a:spcPct val="120000"/>
                        </a:lnSpc>
                        <a:spcAft>
                          <a:spcPts val="0"/>
                        </a:spcAft>
                      </a:pPr>
                      <a:r>
                        <a:rPr lang="de-CH" sz="1600">
                          <a:effectLst/>
                        </a:rPr>
                        <a:t>285</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44145" algn="r">
                        <a:lnSpc>
                          <a:spcPct val="120000"/>
                        </a:lnSpc>
                        <a:spcAft>
                          <a:spcPts val="0"/>
                        </a:spcAft>
                      </a:pPr>
                      <a:r>
                        <a:rPr lang="de-CH" sz="1600">
                          <a:effectLst/>
                        </a:rPr>
                        <a:t>24,8</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de-CH" sz="1100">
                        <a:effectLst/>
                        <a:latin typeface="Calibri" panose="020F0502020204030204" pitchFamily="34" charset="0"/>
                      </a:endParaRPr>
                    </a:p>
                  </a:txBody>
                  <a:tcPr marL="44450" marR="44450" marT="0" marB="0" anchor="b"/>
                </a:tc>
                <a:extLst>
                  <a:ext uri="{0D108BD9-81ED-4DB2-BD59-A6C34878D82A}">
                    <a16:rowId xmlns:a16="http://schemas.microsoft.com/office/drawing/2014/main" val="2534505944"/>
                  </a:ext>
                </a:extLst>
              </a:tr>
              <a:tr h="466444">
                <a:tc>
                  <a:txBody>
                    <a:bodyPr/>
                    <a:lstStyle/>
                    <a:p>
                      <a:pPr indent="144145">
                        <a:lnSpc>
                          <a:spcPct val="120000"/>
                        </a:lnSpc>
                        <a:spcAft>
                          <a:spcPts val="0"/>
                        </a:spcAft>
                      </a:pPr>
                      <a:r>
                        <a:rPr lang="de-CH" sz="1600">
                          <a:effectLst/>
                        </a:rPr>
                        <a:t>Sekundarstufe II</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44145" algn="r">
                        <a:lnSpc>
                          <a:spcPct val="120000"/>
                        </a:lnSpc>
                        <a:spcAft>
                          <a:spcPts val="0"/>
                        </a:spcAft>
                      </a:pPr>
                      <a:r>
                        <a:rPr lang="de-CH" sz="1600" dirty="0">
                          <a:effectLst/>
                        </a:rPr>
                        <a:t>1732</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44145" algn="r">
                        <a:lnSpc>
                          <a:spcPct val="120000"/>
                        </a:lnSpc>
                        <a:spcAft>
                          <a:spcPts val="0"/>
                        </a:spcAft>
                      </a:pPr>
                      <a:r>
                        <a:rPr lang="de-CH" sz="1600">
                          <a:effectLst/>
                        </a:rPr>
                        <a:t>50,2</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44145" algn="r">
                        <a:lnSpc>
                          <a:spcPct val="120000"/>
                        </a:lnSpc>
                        <a:spcAft>
                          <a:spcPts val="0"/>
                        </a:spcAft>
                      </a:pPr>
                      <a:r>
                        <a:rPr lang="de-CH" sz="1600">
                          <a:effectLst/>
                        </a:rPr>
                        <a:t>421</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44145" algn="r">
                        <a:lnSpc>
                          <a:spcPct val="120000"/>
                        </a:lnSpc>
                        <a:spcAft>
                          <a:spcPts val="0"/>
                        </a:spcAft>
                      </a:pPr>
                      <a:r>
                        <a:rPr lang="de-CH" sz="1600">
                          <a:effectLst/>
                        </a:rPr>
                        <a:t>36,6</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de-CH" sz="1100">
                        <a:effectLst/>
                        <a:latin typeface="Calibri" panose="020F0502020204030204" pitchFamily="34" charset="0"/>
                      </a:endParaRPr>
                    </a:p>
                  </a:txBody>
                  <a:tcPr marL="44450" marR="44450" marT="0" marB="0" anchor="b"/>
                </a:tc>
                <a:extLst>
                  <a:ext uri="{0D108BD9-81ED-4DB2-BD59-A6C34878D82A}">
                    <a16:rowId xmlns:a16="http://schemas.microsoft.com/office/drawing/2014/main" val="1663447397"/>
                  </a:ext>
                </a:extLst>
              </a:tr>
              <a:tr h="466444">
                <a:tc>
                  <a:txBody>
                    <a:bodyPr/>
                    <a:lstStyle/>
                    <a:p>
                      <a:pPr indent="144145">
                        <a:lnSpc>
                          <a:spcPct val="120000"/>
                        </a:lnSpc>
                        <a:spcAft>
                          <a:spcPts val="0"/>
                        </a:spcAft>
                      </a:pPr>
                      <a:r>
                        <a:rPr lang="de-CH" sz="1600" dirty="0">
                          <a:effectLst/>
                        </a:rPr>
                        <a:t>Tertiärstufe</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44145" algn="r">
                        <a:lnSpc>
                          <a:spcPct val="120000"/>
                        </a:lnSpc>
                        <a:spcAft>
                          <a:spcPts val="0"/>
                        </a:spcAft>
                      </a:pPr>
                      <a:r>
                        <a:rPr lang="de-CH" sz="1600">
                          <a:effectLst/>
                        </a:rPr>
                        <a:t>1367</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44145" algn="r">
                        <a:lnSpc>
                          <a:spcPct val="120000"/>
                        </a:lnSpc>
                        <a:spcAft>
                          <a:spcPts val="0"/>
                        </a:spcAft>
                      </a:pPr>
                      <a:r>
                        <a:rPr lang="de-CH" sz="1600" dirty="0">
                          <a:effectLst/>
                        </a:rPr>
                        <a:t>39,6</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44145" algn="r">
                        <a:lnSpc>
                          <a:spcPct val="120000"/>
                        </a:lnSpc>
                        <a:spcAft>
                          <a:spcPts val="0"/>
                        </a:spcAft>
                      </a:pPr>
                      <a:r>
                        <a:rPr lang="de-CH" sz="1600" dirty="0">
                          <a:effectLst/>
                        </a:rPr>
                        <a:t>443</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44145" algn="r">
                        <a:lnSpc>
                          <a:spcPct val="120000"/>
                        </a:lnSpc>
                        <a:spcAft>
                          <a:spcPts val="0"/>
                        </a:spcAft>
                      </a:pPr>
                      <a:r>
                        <a:rPr lang="de-CH" sz="1600">
                          <a:effectLst/>
                        </a:rPr>
                        <a:t>38,5</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de-CH" sz="1100">
                        <a:effectLst/>
                        <a:latin typeface="Calibri" panose="020F0502020204030204" pitchFamily="34" charset="0"/>
                      </a:endParaRPr>
                    </a:p>
                  </a:txBody>
                  <a:tcPr marL="44450" marR="44450" marT="0" marB="0" anchor="b"/>
                </a:tc>
                <a:extLst>
                  <a:ext uri="{0D108BD9-81ED-4DB2-BD59-A6C34878D82A}">
                    <a16:rowId xmlns:a16="http://schemas.microsoft.com/office/drawing/2014/main" val="56539825"/>
                  </a:ext>
                </a:extLst>
              </a:tr>
              <a:tr h="466444">
                <a:tc>
                  <a:txBody>
                    <a:bodyPr/>
                    <a:lstStyle/>
                    <a:p>
                      <a:pPr indent="144145">
                        <a:lnSpc>
                          <a:spcPct val="120000"/>
                        </a:lnSpc>
                        <a:spcAft>
                          <a:spcPts val="0"/>
                        </a:spcAft>
                      </a:pPr>
                      <a:r>
                        <a:rPr lang="de-CH" sz="1600">
                          <a:effectLst/>
                        </a:rPr>
                        <a:t>Total</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144145" algn="r">
                        <a:lnSpc>
                          <a:spcPct val="120000"/>
                        </a:lnSpc>
                        <a:spcAft>
                          <a:spcPts val="0"/>
                        </a:spcAft>
                      </a:pPr>
                      <a:r>
                        <a:rPr lang="de-CH" sz="1600">
                          <a:effectLst/>
                        </a:rPr>
                        <a:t>3451</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de-CH" sz="1600">
                        <a:effectLst/>
                        <a:latin typeface="Calibri" panose="020F0502020204030204" pitchFamily="34" charset="0"/>
                      </a:endParaRPr>
                    </a:p>
                  </a:txBody>
                  <a:tcPr marL="44450" marR="44450" marT="0" marB="0" anchor="b"/>
                </a:tc>
                <a:tc>
                  <a:txBody>
                    <a:bodyPr/>
                    <a:lstStyle/>
                    <a:p>
                      <a:pPr indent="144145" algn="r">
                        <a:lnSpc>
                          <a:spcPct val="120000"/>
                        </a:lnSpc>
                        <a:spcAft>
                          <a:spcPts val="0"/>
                        </a:spcAft>
                      </a:pPr>
                      <a:r>
                        <a:rPr lang="de-CH" sz="1600" dirty="0">
                          <a:effectLst/>
                        </a:rPr>
                        <a:t>1149</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de-CH" sz="1600">
                        <a:effectLst/>
                        <a:latin typeface="Calibri" panose="020F0502020204030204" pitchFamily="34" charset="0"/>
                      </a:endParaRPr>
                    </a:p>
                  </a:txBody>
                  <a:tcPr marL="44450" marR="44450" marT="0" marB="0" anchor="b"/>
                </a:tc>
                <a:tc>
                  <a:txBody>
                    <a:bodyPr/>
                    <a:lstStyle/>
                    <a:p>
                      <a:pPr>
                        <a:lnSpc>
                          <a:spcPct val="107000"/>
                        </a:lnSpc>
                      </a:pPr>
                      <a:endParaRPr lang="de-CH" sz="1100">
                        <a:effectLst/>
                        <a:latin typeface="Calibri" panose="020F0502020204030204" pitchFamily="34" charset="0"/>
                      </a:endParaRPr>
                    </a:p>
                  </a:txBody>
                  <a:tcPr marL="44450" marR="44450" marT="0" marB="0" anchor="b"/>
                </a:tc>
                <a:extLst>
                  <a:ext uri="{0D108BD9-81ED-4DB2-BD59-A6C34878D82A}">
                    <a16:rowId xmlns:a16="http://schemas.microsoft.com/office/drawing/2014/main" val="3645640759"/>
                  </a:ext>
                </a:extLst>
              </a:tr>
              <a:tr h="377136">
                <a:tc>
                  <a:txBody>
                    <a:bodyPr/>
                    <a:lstStyle/>
                    <a:p>
                      <a:pPr>
                        <a:lnSpc>
                          <a:spcPct val="107000"/>
                        </a:lnSpc>
                      </a:pPr>
                      <a:endParaRPr lang="de-CH" sz="1600">
                        <a:effectLst/>
                        <a:latin typeface="Calibri" panose="020F0502020204030204" pitchFamily="34" charset="0"/>
                      </a:endParaRPr>
                    </a:p>
                  </a:txBody>
                  <a:tcPr marL="44450" marR="44450" marT="0" marB="0" anchor="b"/>
                </a:tc>
                <a:tc>
                  <a:txBody>
                    <a:bodyPr/>
                    <a:lstStyle/>
                    <a:p>
                      <a:pPr>
                        <a:lnSpc>
                          <a:spcPct val="107000"/>
                        </a:lnSpc>
                      </a:pPr>
                      <a:endParaRPr lang="de-CH" sz="1600">
                        <a:effectLst/>
                        <a:latin typeface="Calibri" panose="020F0502020204030204" pitchFamily="34" charset="0"/>
                      </a:endParaRPr>
                    </a:p>
                  </a:txBody>
                  <a:tcPr marL="44450" marR="44450" marT="0" marB="0" anchor="b"/>
                </a:tc>
                <a:tc>
                  <a:txBody>
                    <a:bodyPr/>
                    <a:lstStyle/>
                    <a:p>
                      <a:pPr>
                        <a:lnSpc>
                          <a:spcPct val="107000"/>
                        </a:lnSpc>
                      </a:pPr>
                      <a:endParaRPr lang="de-CH" sz="1600">
                        <a:effectLst/>
                        <a:latin typeface="Calibri" panose="020F0502020204030204" pitchFamily="34" charset="0"/>
                      </a:endParaRPr>
                    </a:p>
                  </a:txBody>
                  <a:tcPr marL="44450" marR="44450" marT="0" marB="0" anchor="b"/>
                </a:tc>
                <a:tc>
                  <a:txBody>
                    <a:bodyPr/>
                    <a:lstStyle/>
                    <a:p>
                      <a:pPr>
                        <a:lnSpc>
                          <a:spcPct val="107000"/>
                        </a:lnSpc>
                      </a:pPr>
                      <a:endParaRPr lang="de-CH" sz="1600" dirty="0">
                        <a:effectLst/>
                        <a:latin typeface="Calibri" panose="020F0502020204030204" pitchFamily="34" charset="0"/>
                      </a:endParaRPr>
                    </a:p>
                  </a:txBody>
                  <a:tcPr marL="44450" marR="44450" marT="0" marB="0" anchor="b"/>
                </a:tc>
                <a:tc>
                  <a:txBody>
                    <a:bodyPr/>
                    <a:lstStyle/>
                    <a:p>
                      <a:pPr>
                        <a:lnSpc>
                          <a:spcPct val="107000"/>
                        </a:lnSpc>
                      </a:pPr>
                      <a:endParaRPr lang="de-CH" sz="1600" dirty="0">
                        <a:effectLst/>
                        <a:latin typeface="Calibri" panose="020F0502020204030204" pitchFamily="34" charset="0"/>
                      </a:endParaRPr>
                    </a:p>
                  </a:txBody>
                  <a:tcPr marL="44450" marR="44450" marT="0" marB="0" anchor="b"/>
                </a:tc>
                <a:tc>
                  <a:txBody>
                    <a:bodyPr/>
                    <a:lstStyle/>
                    <a:p>
                      <a:pPr>
                        <a:lnSpc>
                          <a:spcPct val="107000"/>
                        </a:lnSpc>
                      </a:pPr>
                      <a:endParaRPr lang="de-CH" sz="1100">
                        <a:effectLst/>
                        <a:latin typeface="Calibri" panose="020F0502020204030204" pitchFamily="34" charset="0"/>
                      </a:endParaRPr>
                    </a:p>
                  </a:txBody>
                  <a:tcPr marL="44450" marR="44450" marT="0" marB="0" anchor="b"/>
                </a:tc>
                <a:extLst>
                  <a:ext uri="{0D108BD9-81ED-4DB2-BD59-A6C34878D82A}">
                    <a16:rowId xmlns:a16="http://schemas.microsoft.com/office/drawing/2014/main" val="2796731532"/>
                  </a:ext>
                </a:extLst>
              </a:tr>
              <a:tr h="466444">
                <a:tc gridSpan="3">
                  <a:txBody>
                    <a:bodyPr/>
                    <a:lstStyle/>
                    <a:p>
                      <a:pPr indent="144145">
                        <a:lnSpc>
                          <a:spcPct val="120000"/>
                        </a:lnSpc>
                        <a:spcAft>
                          <a:spcPts val="0"/>
                        </a:spcAft>
                      </a:pPr>
                      <a:r>
                        <a:rPr lang="de-CH" sz="1600">
                          <a:effectLst/>
                        </a:rPr>
                        <a:t>Zahlen: BFS, Tabelle je-d-03.01.02.06.03</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de-CH"/>
                    </a:p>
                  </a:txBody>
                  <a:tcPr/>
                </a:tc>
                <a:tc hMerge="1">
                  <a:txBody>
                    <a:bodyPr/>
                    <a:lstStyle/>
                    <a:p>
                      <a:endParaRPr lang="de-CH"/>
                    </a:p>
                  </a:txBody>
                  <a:tcPr/>
                </a:tc>
                <a:tc>
                  <a:txBody>
                    <a:bodyPr/>
                    <a:lstStyle/>
                    <a:p>
                      <a:pPr>
                        <a:lnSpc>
                          <a:spcPct val="107000"/>
                        </a:lnSpc>
                      </a:pPr>
                      <a:endParaRPr lang="de-CH" sz="1600">
                        <a:effectLst/>
                        <a:latin typeface="Calibri" panose="020F0502020204030204" pitchFamily="34" charset="0"/>
                      </a:endParaRPr>
                    </a:p>
                  </a:txBody>
                  <a:tcPr marL="44450" marR="44450" marT="0" marB="0" anchor="b"/>
                </a:tc>
                <a:tc>
                  <a:txBody>
                    <a:bodyPr/>
                    <a:lstStyle/>
                    <a:p>
                      <a:pPr>
                        <a:lnSpc>
                          <a:spcPct val="107000"/>
                        </a:lnSpc>
                      </a:pPr>
                      <a:endParaRPr lang="de-CH" sz="1600" dirty="0">
                        <a:effectLst/>
                        <a:latin typeface="Calibri" panose="020F0502020204030204" pitchFamily="34" charset="0"/>
                      </a:endParaRPr>
                    </a:p>
                  </a:txBody>
                  <a:tcPr marL="44450" marR="44450" marT="0" marB="0" anchor="b"/>
                </a:tc>
                <a:tc>
                  <a:txBody>
                    <a:bodyPr/>
                    <a:lstStyle/>
                    <a:p>
                      <a:pPr>
                        <a:lnSpc>
                          <a:spcPct val="107000"/>
                        </a:lnSpc>
                      </a:pPr>
                      <a:endParaRPr lang="de-CH" sz="1100" dirty="0">
                        <a:effectLst/>
                        <a:latin typeface="Calibri" panose="020F0502020204030204" pitchFamily="34" charset="0"/>
                      </a:endParaRPr>
                    </a:p>
                  </a:txBody>
                  <a:tcPr marL="44450" marR="44450" marT="0" marB="0" anchor="b"/>
                </a:tc>
                <a:extLst>
                  <a:ext uri="{0D108BD9-81ED-4DB2-BD59-A6C34878D82A}">
                    <a16:rowId xmlns:a16="http://schemas.microsoft.com/office/drawing/2014/main" val="2249708249"/>
                  </a:ext>
                </a:extLst>
              </a:tr>
            </a:tbl>
          </a:graphicData>
        </a:graphic>
      </p:graphicFrame>
    </p:spTree>
    <p:extLst>
      <p:ext uri="{BB962C8B-B14F-4D97-AF65-F5344CB8AC3E}">
        <p14:creationId xmlns:p14="http://schemas.microsoft.com/office/powerpoint/2010/main" val="2944876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Niedergelassene und Aufenthalter </a:t>
            </a:r>
            <a:br>
              <a:rPr lang="de-CH" dirty="0"/>
            </a:br>
            <a:r>
              <a:rPr lang="de-CH" dirty="0"/>
              <a:t>nach Einwanderungsgründen, 1984-2013</a:t>
            </a:r>
          </a:p>
        </p:txBody>
      </p:sp>
      <p:sp>
        <p:nvSpPr>
          <p:cNvPr id="3" name="Inhaltsplatzhalter 2"/>
          <p:cNvSpPr>
            <a:spLocks noGrp="1"/>
          </p:cNvSpPr>
          <p:nvPr>
            <p:ph idx="1"/>
          </p:nvPr>
        </p:nvSpPr>
        <p:spPr/>
        <p:txBody>
          <a:bodyPr/>
          <a:lstStyle/>
          <a:p>
            <a:endParaRPr lang="de-CH" dirty="0"/>
          </a:p>
        </p:txBody>
      </p:sp>
      <p:pic>
        <p:nvPicPr>
          <p:cNvPr id="7171" name="Picture 3"/>
          <p:cNvPicPr>
            <a:picLocks noChangeAspect="1" noChangeArrowheads="1"/>
          </p:cNvPicPr>
          <p:nvPr/>
        </p:nvPicPr>
        <p:blipFill>
          <a:blip r:embed="rId3" cstate="print"/>
          <a:srcRect/>
          <a:stretch>
            <a:fillRect/>
          </a:stretch>
        </p:blipFill>
        <p:spPr bwMode="auto">
          <a:xfrm>
            <a:off x="37862" y="1642740"/>
            <a:ext cx="9070642" cy="4450556"/>
          </a:xfrm>
          <a:prstGeom prst="rect">
            <a:avLst/>
          </a:prstGeom>
          <a:noFill/>
          <a:ln w="9525">
            <a:noFill/>
            <a:miter lim="800000"/>
            <a:headEnd/>
            <a:tailEnd/>
          </a:ln>
          <a:effectLst/>
        </p:spPr>
      </p:pic>
      <p:sp>
        <p:nvSpPr>
          <p:cNvPr id="5" name="Textfeld 4"/>
          <p:cNvSpPr txBox="1"/>
          <p:nvPr/>
        </p:nvSpPr>
        <p:spPr>
          <a:xfrm>
            <a:off x="179512" y="6577607"/>
            <a:ext cx="8604448" cy="307777"/>
          </a:xfrm>
          <a:prstGeom prst="rect">
            <a:avLst/>
          </a:prstGeom>
          <a:noFill/>
        </p:spPr>
        <p:txBody>
          <a:bodyPr wrap="square" rtlCol="0">
            <a:spAutoFit/>
          </a:bodyPr>
          <a:lstStyle/>
          <a:p>
            <a:r>
              <a:rPr lang="de-CH" sz="1400" dirty="0">
                <a:solidFill>
                  <a:prstClr val="black"/>
                </a:solidFill>
                <a:latin typeface="Calibri"/>
              </a:rPr>
              <a:t>Quellen: 2002-2010: ESPOP &amp; PETRA; ab 2011: STATPOP. Eigene Darstellung.</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FAA0B-3BA3-488D-AACD-6FC10C8B50E8}"/>
              </a:ext>
            </a:extLst>
          </p:cNvPr>
          <p:cNvSpPr>
            <a:spLocks noGrp="1"/>
          </p:cNvSpPr>
          <p:nvPr>
            <p:ph type="title"/>
          </p:nvPr>
        </p:nvSpPr>
        <p:spPr/>
        <p:txBody>
          <a:bodyPr/>
          <a:lstStyle/>
          <a:p>
            <a:r>
              <a:rPr lang="de-CH" sz="2800" dirty="0"/>
              <a:t>Eidg. Kommission für Denkmalpflege:</a:t>
            </a:r>
            <a:br>
              <a:rPr lang="de-CH" sz="2800" dirty="0"/>
            </a:br>
            <a:r>
              <a:rPr lang="de-CH" sz="2800" dirty="0"/>
              <a:t>Identität und Minderheit</a:t>
            </a:r>
            <a:endParaRPr lang="de-CH" dirty="0"/>
          </a:p>
        </p:txBody>
      </p:sp>
      <p:sp>
        <p:nvSpPr>
          <p:cNvPr id="3" name="Inhaltsplatzhalter 2">
            <a:extLst>
              <a:ext uri="{FF2B5EF4-FFF2-40B4-BE49-F238E27FC236}">
                <a16:creationId xmlns:a16="http://schemas.microsoft.com/office/drawing/2014/main" id="{C5069D61-58C9-4A6F-8D46-DB9E2D426B0C}"/>
              </a:ext>
            </a:extLst>
          </p:cNvPr>
          <p:cNvSpPr>
            <a:spLocks noGrp="1"/>
          </p:cNvSpPr>
          <p:nvPr>
            <p:ph idx="1"/>
          </p:nvPr>
        </p:nvSpPr>
        <p:spPr/>
        <p:txBody>
          <a:bodyPr/>
          <a:lstStyle/>
          <a:p>
            <a:pPr marL="0" indent="0">
              <a:buNone/>
            </a:pPr>
            <a:r>
              <a:rPr lang="de-CH" dirty="0"/>
              <a:t>«…Durch ihre Denkmäler schützt und vertieft die Gesellschaft ihre </a:t>
            </a:r>
            <a:r>
              <a:rPr lang="de-CH" b="1" dirty="0"/>
              <a:t>Identität </a:t>
            </a:r>
            <a:r>
              <a:rPr lang="de-CH" dirty="0"/>
              <a:t>sowie Toleranz und Solidarität mit verschiedenen Gruppierungen, namentlich auch mit </a:t>
            </a:r>
            <a:r>
              <a:rPr lang="de-CH" b="1" dirty="0"/>
              <a:t>Minderheiten</a:t>
            </a:r>
            <a:r>
              <a:rPr lang="de-CH" dirty="0"/>
              <a:t>.»</a:t>
            </a:r>
          </a:p>
          <a:p>
            <a:pPr marL="0" indent="0">
              <a:buNone/>
            </a:pPr>
            <a:endParaRPr lang="de-CH" sz="1400" dirty="0"/>
          </a:p>
          <a:p>
            <a:pPr marL="0" indent="0">
              <a:buNone/>
            </a:pPr>
            <a:r>
              <a:rPr lang="de-CH" sz="1400" dirty="0"/>
              <a:t>Eidg. Kommission für Denkmalpflege 2007 / Einladung zur KSD-Tagung 2018. Hervorhebung durch </a:t>
            </a:r>
            <a:r>
              <a:rPr lang="de-CH" sz="1400" dirty="0" err="1"/>
              <a:t>Ganga</a:t>
            </a:r>
            <a:r>
              <a:rPr lang="de-CH" sz="1400" dirty="0"/>
              <a:t> </a:t>
            </a:r>
            <a:r>
              <a:rPr lang="de-CH" sz="1400" dirty="0" err="1"/>
              <a:t>Jey</a:t>
            </a:r>
            <a:r>
              <a:rPr lang="de-CH" sz="1400" dirty="0"/>
              <a:t> </a:t>
            </a:r>
            <a:r>
              <a:rPr lang="de-CH" sz="1400" dirty="0" err="1"/>
              <a:t>Aratnam</a:t>
            </a:r>
            <a:r>
              <a:rPr lang="de-CH" sz="1400" dirty="0"/>
              <a:t>.</a:t>
            </a:r>
          </a:p>
          <a:p>
            <a:pPr marL="0" indent="0">
              <a:buNone/>
            </a:pPr>
            <a:endParaRPr lang="de-CH" sz="1400" dirty="0"/>
          </a:p>
          <a:p>
            <a:pPr marL="0" indent="0">
              <a:buNone/>
            </a:pPr>
            <a:endParaRPr lang="de-CH" sz="1400" dirty="0"/>
          </a:p>
          <a:p>
            <a:pPr marL="0" indent="0">
              <a:buNone/>
            </a:pPr>
            <a:endParaRPr lang="de-CH" dirty="0"/>
          </a:p>
        </p:txBody>
      </p:sp>
    </p:spTree>
    <p:extLst>
      <p:ext uri="{BB962C8B-B14F-4D97-AF65-F5344CB8AC3E}">
        <p14:creationId xmlns:p14="http://schemas.microsoft.com/office/powerpoint/2010/main" val="2391888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Abb. 4: Hochqualifizierte mit Migrationshintergrund</a:t>
            </a:r>
          </a:p>
        </p:txBody>
      </p:sp>
      <p:sp>
        <p:nvSpPr>
          <p:cNvPr id="3" name="Inhaltsplatzhalter 2"/>
          <p:cNvSpPr>
            <a:spLocks noGrp="1"/>
          </p:cNvSpPr>
          <p:nvPr>
            <p:ph idx="1"/>
          </p:nvPr>
        </p:nvSpPr>
        <p:spPr/>
        <p:txBody>
          <a:bodyPr/>
          <a:lstStyle/>
          <a:p>
            <a:r>
              <a:rPr lang="de-CH" dirty="0"/>
              <a:t>Quelle: Jey Aratnam (2012:38)</a:t>
            </a:r>
          </a:p>
        </p:txBody>
      </p:sp>
      <p:graphicFrame>
        <p:nvGraphicFramePr>
          <p:cNvPr id="4" name="Diagramm 3"/>
          <p:cNvGraphicFramePr/>
          <p:nvPr/>
        </p:nvGraphicFramePr>
        <p:xfrm>
          <a:off x="216024" y="476672"/>
          <a:ext cx="8676456" cy="6912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Abb. 5: Neue Zuwanderung</a:t>
            </a:r>
          </a:p>
        </p:txBody>
      </p:sp>
      <p:sp>
        <p:nvSpPr>
          <p:cNvPr id="3" name="Inhaltsplatzhalter 2"/>
          <p:cNvSpPr>
            <a:spLocks noGrp="1"/>
          </p:cNvSpPr>
          <p:nvPr>
            <p:ph idx="1"/>
          </p:nvPr>
        </p:nvSpPr>
        <p:spPr/>
        <p:txBody>
          <a:bodyPr/>
          <a:lstStyle/>
          <a:p>
            <a:r>
              <a:rPr lang="de-CH" dirty="0"/>
              <a:t>Quelle: Jey Aratnam (2012:55). Daten: Müller-Jentsch und Zürcher 2008.</a:t>
            </a:r>
          </a:p>
        </p:txBody>
      </p:sp>
      <p:pic>
        <p:nvPicPr>
          <p:cNvPr id="4" name="Grafik 3" descr="C:\Users\bg\Dropbox\disc illustration rupan\010 neue zuwanderung.png"/>
          <p:cNvPicPr/>
          <p:nvPr/>
        </p:nvPicPr>
        <p:blipFill>
          <a:blip r:embed="rId3" cstate="print"/>
          <a:srcRect/>
          <a:stretch>
            <a:fillRect/>
          </a:stretch>
        </p:blipFill>
        <p:spPr bwMode="auto">
          <a:xfrm>
            <a:off x="899592" y="1080120"/>
            <a:ext cx="6552728" cy="5445224"/>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485800"/>
            <a:ext cx="8507288" cy="1143000"/>
          </a:xfrm>
        </p:spPr>
        <p:txBody>
          <a:bodyPr/>
          <a:lstStyle/>
          <a:p>
            <a:r>
              <a:rPr lang="de-CH" sz="2200" dirty="0"/>
              <a:t>Abb. 13: Bildungsstand der in den letzten </a:t>
            </a:r>
            <a:r>
              <a:rPr lang="de-CH" sz="2200" dirty="0" err="1"/>
              <a:t>vorausge-gangenen</a:t>
            </a:r>
            <a:r>
              <a:rPr lang="de-CH" sz="2200" dirty="0"/>
              <a:t> fünf Jahren Zugewanderten (24-65 Jahre) </a:t>
            </a:r>
            <a:br>
              <a:rPr lang="de-CH" sz="2200" dirty="0"/>
            </a:br>
            <a:r>
              <a:rPr lang="de-CH" sz="2200" dirty="0"/>
              <a:t>nach Nationalität (im Vergleich zu </a:t>
            </a:r>
            <a:r>
              <a:rPr lang="de-CH" sz="2200" dirty="0" err="1"/>
              <a:t>AusländerInnen</a:t>
            </a:r>
            <a:r>
              <a:rPr lang="de-CH" sz="2200" dirty="0"/>
              <a:t> allgemein und zu </a:t>
            </a:r>
            <a:r>
              <a:rPr lang="de-CH" sz="2200" dirty="0" err="1"/>
              <a:t>SchweizerInnen</a:t>
            </a:r>
            <a:r>
              <a:rPr lang="de-CH" sz="2200" dirty="0"/>
              <a:t>), 2011</a:t>
            </a:r>
          </a:p>
        </p:txBody>
      </p:sp>
      <p:sp>
        <p:nvSpPr>
          <p:cNvPr id="3" name="Inhaltsplatzhalter 2"/>
          <p:cNvSpPr>
            <a:spLocks noGrp="1"/>
          </p:cNvSpPr>
          <p:nvPr>
            <p:ph idx="1"/>
          </p:nvPr>
        </p:nvSpPr>
        <p:spPr/>
        <p:txBody>
          <a:bodyPr/>
          <a:lstStyle/>
          <a:p>
            <a:r>
              <a:rPr lang="de-CH" dirty="0"/>
              <a:t>Quelle: Jey Aratnam (2012:133). Datengrundlage: Schweizerische Arbeitskräfteerhebung.</a:t>
            </a:r>
          </a:p>
        </p:txBody>
      </p:sp>
      <p:pic>
        <p:nvPicPr>
          <p:cNvPr id="4" name="Grafik 3"/>
          <p:cNvPicPr/>
          <p:nvPr/>
        </p:nvPicPr>
        <p:blipFill>
          <a:blip r:embed="rId3" cstate="print"/>
          <a:srcRect/>
          <a:stretch>
            <a:fillRect/>
          </a:stretch>
        </p:blipFill>
        <p:spPr bwMode="auto">
          <a:xfrm>
            <a:off x="301327" y="1700808"/>
            <a:ext cx="8231113" cy="4968552"/>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Abb. 5: Neue Zuwanderung</a:t>
            </a:r>
          </a:p>
        </p:txBody>
      </p:sp>
      <p:sp>
        <p:nvSpPr>
          <p:cNvPr id="3" name="Inhaltsplatzhalter 2"/>
          <p:cNvSpPr>
            <a:spLocks noGrp="1"/>
          </p:cNvSpPr>
          <p:nvPr>
            <p:ph idx="1"/>
          </p:nvPr>
        </p:nvSpPr>
        <p:spPr/>
        <p:txBody>
          <a:bodyPr/>
          <a:lstStyle/>
          <a:p>
            <a:r>
              <a:rPr lang="de-CH" dirty="0"/>
              <a:t>Quelle: Jey Aratnam (2012:55). Daten: Müller-Jentsch und Zürcher 2008.</a:t>
            </a:r>
          </a:p>
        </p:txBody>
      </p:sp>
      <p:pic>
        <p:nvPicPr>
          <p:cNvPr id="4" name="Grafik 3" descr="C:\Users\bg\Dropbox\disc illustration rupan\010 neue zuwanderung.png"/>
          <p:cNvPicPr/>
          <p:nvPr/>
        </p:nvPicPr>
        <p:blipFill>
          <a:blip r:embed="rId3" cstate="print"/>
          <a:srcRect/>
          <a:stretch>
            <a:fillRect/>
          </a:stretch>
        </p:blipFill>
        <p:spPr bwMode="auto">
          <a:xfrm>
            <a:off x="899592" y="1080120"/>
            <a:ext cx="6552728" cy="5445224"/>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Abb. 7: Identitätsmerkmale im Kontext der </a:t>
            </a:r>
            <a:r>
              <a:rPr lang="de-CH" dirty="0" err="1"/>
              <a:t>Intersektionalität</a:t>
            </a:r>
            <a:endParaRPr lang="de-CH" dirty="0"/>
          </a:p>
        </p:txBody>
      </p:sp>
      <p:sp>
        <p:nvSpPr>
          <p:cNvPr id="3" name="Inhaltsplatzhalter 2"/>
          <p:cNvSpPr>
            <a:spLocks noGrp="1"/>
          </p:cNvSpPr>
          <p:nvPr>
            <p:ph idx="1"/>
          </p:nvPr>
        </p:nvSpPr>
        <p:spPr/>
        <p:txBody>
          <a:bodyPr/>
          <a:lstStyle/>
          <a:p>
            <a:r>
              <a:rPr lang="de-CH" dirty="0"/>
              <a:t>Quelle: Jey Aratnam (2012:74)</a:t>
            </a:r>
          </a:p>
        </p:txBody>
      </p:sp>
      <p:pic>
        <p:nvPicPr>
          <p:cNvPr id="4" name="Grafik 3" descr="C:\Users\-\Dropbox\disc illustration rupan\007 intersektionaliaet 2.png"/>
          <p:cNvPicPr/>
          <p:nvPr/>
        </p:nvPicPr>
        <p:blipFill>
          <a:blip r:embed="rId3" cstate="print"/>
          <a:srcRect/>
          <a:stretch>
            <a:fillRect/>
          </a:stretch>
        </p:blipFill>
        <p:spPr bwMode="auto">
          <a:xfrm>
            <a:off x="755577" y="1484784"/>
            <a:ext cx="7632847" cy="4896544"/>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Abb. 8: Wirkungsmechanismus im Kontext von Dominanz</a:t>
            </a:r>
          </a:p>
        </p:txBody>
      </p:sp>
      <p:sp>
        <p:nvSpPr>
          <p:cNvPr id="3" name="Inhaltsplatzhalter 2"/>
          <p:cNvSpPr>
            <a:spLocks noGrp="1"/>
          </p:cNvSpPr>
          <p:nvPr>
            <p:ph idx="1"/>
          </p:nvPr>
        </p:nvSpPr>
        <p:spPr/>
        <p:txBody>
          <a:bodyPr/>
          <a:lstStyle/>
          <a:p>
            <a:r>
              <a:rPr lang="de-CH" dirty="0"/>
              <a:t>Quelle: Jey Aratnam (2012:76)</a:t>
            </a:r>
          </a:p>
        </p:txBody>
      </p:sp>
      <p:pic>
        <p:nvPicPr>
          <p:cNvPr id="4" name="Grafik 3" descr="017 dominanzauspraegungen"/>
          <p:cNvPicPr/>
          <p:nvPr/>
        </p:nvPicPr>
        <p:blipFill>
          <a:blip r:embed="rId3" cstate="print"/>
          <a:srcRect/>
          <a:stretch>
            <a:fillRect/>
          </a:stretch>
        </p:blipFill>
        <p:spPr bwMode="auto">
          <a:xfrm>
            <a:off x="611561" y="1268761"/>
            <a:ext cx="7056783" cy="532859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160" y="260648"/>
            <a:ext cx="8507288" cy="1143000"/>
          </a:xfrm>
        </p:spPr>
        <p:txBody>
          <a:bodyPr/>
          <a:lstStyle/>
          <a:p>
            <a:r>
              <a:rPr lang="de-CH" dirty="0"/>
              <a:t>„Sandwich“-Stratifikation</a:t>
            </a:r>
            <a:br>
              <a:rPr lang="de-CH" dirty="0"/>
            </a:br>
            <a:r>
              <a:rPr lang="de-CH" sz="1800" dirty="0"/>
              <a:t>Erwerbstätige: % akademische Berufe nach Nationalität, 2010, vgl. Abb. 23, S. 155 </a:t>
            </a:r>
          </a:p>
        </p:txBody>
      </p:sp>
      <p:pic>
        <p:nvPicPr>
          <p:cNvPr id="5" name="Inhaltsplatzhalter 4"/>
          <p:cNvPicPr>
            <a:picLocks noGrp="1"/>
          </p:cNvPicPr>
          <p:nvPr>
            <p:ph idx="1"/>
          </p:nvPr>
        </p:nvPicPr>
        <p:blipFill>
          <a:blip r:embed="rId3" cstate="print"/>
          <a:srcRect/>
          <a:stretch>
            <a:fillRect/>
          </a:stretch>
        </p:blipFill>
        <p:spPr bwMode="auto">
          <a:xfrm>
            <a:off x="0" y="1196752"/>
            <a:ext cx="8682753" cy="5328592"/>
          </a:xfrm>
          <a:prstGeom prst="rect">
            <a:avLst/>
          </a:prstGeom>
          <a:noFill/>
          <a:ln w="9525">
            <a:noFill/>
            <a:miter lim="800000"/>
            <a:headEnd/>
            <a:tailEnd/>
          </a:ln>
        </p:spPr>
      </p:pic>
      <p:sp>
        <p:nvSpPr>
          <p:cNvPr id="6" name="Textfeld 5"/>
          <p:cNvSpPr txBox="1"/>
          <p:nvPr/>
        </p:nvSpPr>
        <p:spPr>
          <a:xfrm>
            <a:off x="179512" y="6546830"/>
            <a:ext cx="8208912" cy="338554"/>
          </a:xfrm>
          <a:prstGeom prst="rect">
            <a:avLst/>
          </a:prstGeom>
          <a:noFill/>
        </p:spPr>
        <p:txBody>
          <a:bodyPr wrap="square" rtlCol="0">
            <a:spAutoFit/>
          </a:bodyPr>
          <a:lstStyle/>
          <a:p>
            <a:r>
              <a:rPr lang="de-CH" sz="1600" dirty="0" err="1">
                <a:solidFill>
                  <a:prstClr val="black"/>
                </a:solidFill>
                <a:latin typeface="Calibri"/>
              </a:rPr>
              <a:t>Ganga</a:t>
            </a:r>
            <a:r>
              <a:rPr lang="de-CH" sz="1600" dirty="0">
                <a:solidFill>
                  <a:prstClr val="black"/>
                </a:solidFill>
                <a:latin typeface="Calibri"/>
              </a:rPr>
              <a:t> </a:t>
            </a:r>
            <a:r>
              <a:rPr lang="de-CH" sz="1600" dirty="0" err="1">
                <a:solidFill>
                  <a:prstClr val="black"/>
                </a:solidFill>
                <a:latin typeface="Calibri"/>
              </a:rPr>
              <a:t>Jey</a:t>
            </a:r>
            <a:r>
              <a:rPr lang="de-CH" sz="1600" dirty="0">
                <a:solidFill>
                  <a:prstClr val="black"/>
                </a:solidFill>
                <a:latin typeface="Calibri"/>
              </a:rPr>
              <a:t> </a:t>
            </a:r>
            <a:r>
              <a:rPr lang="de-CH" sz="1600" dirty="0" err="1">
                <a:solidFill>
                  <a:prstClr val="black"/>
                </a:solidFill>
                <a:latin typeface="Calibri"/>
              </a:rPr>
              <a:t>Aratnam</a:t>
            </a:r>
            <a:r>
              <a:rPr lang="de-CH" sz="1600" dirty="0">
                <a:solidFill>
                  <a:prstClr val="black"/>
                </a:solidFill>
                <a:latin typeface="Calibri"/>
              </a:rPr>
              <a:t> (2012), Datenquelle: SAKE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Wer hier unter dem Dichtestress leidet…</a:t>
            </a:r>
          </a:p>
        </p:txBody>
      </p:sp>
      <p:sp>
        <p:nvSpPr>
          <p:cNvPr id="3" name="Inhaltsplatzhalter 2"/>
          <p:cNvSpPr>
            <a:spLocks noGrp="1"/>
          </p:cNvSpPr>
          <p:nvPr>
            <p:ph idx="1"/>
          </p:nvPr>
        </p:nvSpPr>
        <p:spPr>
          <a:xfrm>
            <a:off x="215900" y="5301208"/>
            <a:ext cx="8964612" cy="1296442"/>
          </a:xfrm>
        </p:spPr>
        <p:txBody>
          <a:bodyPr/>
          <a:lstStyle/>
          <a:p>
            <a:pPr marL="0" indent="0">
              <a:buNone/>
            </a:pPr>
            <a:r>
              <a:rPr lang="de-CH" dirty="0"/>
              <a:t>HIER REIN WOHNFLÄCHE PRO PERSON: EX-JUGOSL, CH, DEUTSCHE</a:t>
            </a:r>
            <a:endParaRPr lang="de-CH" sz="1800" dirty="0"/>
          </a:p>
        </p:txBody>
      </p:sp>
      <p:sp>
        <p:nvSpPr>
          <p:cNvPr id="4" name="Ellipse 3"/>
          <p:cNvSpPr/>
          <p:nvPr/>
        </p:nvSpPr>
        <p:spPr>
          <a:xfrm>
            <a:off x="3347864" y="1124744"/>
            <a:ext cx="3456384" cy="32403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t>DATEN / GRAFIK</a:t>
            </a:r>
          </a:p>
        </p:txBody>
      </p:sp>
      <p:pic>
        <p:nvPicPr>
          <p:cNvPr id="5" name="Picture 2">
            <a:extLst>
              <a:ext uri="{FF2B5EF4-FFF2-40B4-BE49-F238E27FC236}">
                <a16:creationId xmlns:a16="http://schemas.microsoft.com/office/drawing/2014/main" id="{BD8223D9-8EAE-419B-83B9-27895AB066E6}"/>
              </a:ext>
            </a:extLst>
          </p:cNvPr>
          <p:cNvPicPr>
            <a:picLocks noChangeAspect="1" noChangeArrowheads="1"/>
          </p:cNvPicPr>
          <p:nvPr/>
        </p:nvPicPr>
        <p:blipFill>
          <a:blip r:embed="rId3" cstate="print">
            <a:grayscl/>
          </a:blip>
          <a:srcRect/>
          <a:stretch>
            <a:fillRect/>
          </a:stretch>
        </p:blipFill>
        <p:spPr bwMode="auto">
          <a:xfrm>
            <a:off x="4698206" y="980728"/>
            <a:ext cx="5711396" cy="5733257"/>
          </a:xfrm>
          <a:prstGeom prst="rect">
            <a:avLst/>
          </a:prstGeom>
          <a:noFill/>
          <a:ln w="9525">
            <a:noFill/>
            <a:miter lim="800000"/>
            <a:headEnd/>
            <a:tailEnd/>
          </a:ln>
        </p:spPr>
      </p:pic>
    </p:spTree>
    <p:extLst>
      <p:ext uri="{BB962C8B-B14F-4D97-AF65-F5344CB8AC3E}">
        <p14:creationId xmlns:p14="http://schemas.microsoft.com/office/powerpoint/2010/main" val="1684237093"/>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243779-1E93-4C8A-895E-A9B0EF35C548}"/>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10A872E8-1672-4715-A694-DBCFE1F6A0BC}"/>
              </a:ext>
            </a:extLst>
          </p:cNvPr>
          <p:cNvSpPr>
            <a:spLocks noGrp="1"/>
          </p:cNvSpPr>
          <p:nvPr>
            <p:ph idx="1"/>
          </p:nvPr>
        </p:nvSpPr>
        <p:spPr/>
        <p:txBody>
          <a:bodyPr/>
          <a:lstStyle/>
          <a:p>
            <a:endParaRPr lang="de-CH"/>
          </a:p>
        </p:txBody>
      </p:sp>
      <p:pic>
        <p:nvPicPr>
          <p:cNvPr id="2050" name="Picture 2" descr="https://www.bfs.admin.ch/bfsstatic/dam/assets/5546855/thumbnail?width=1980&amp;height=1200">
            <a:extLst>
              <a:ext uri="{FF2B5EF4-FFF2-40B4-BE49-F238E27FC236}">
                <a16:creationId xmlns:a16="http://schemas.microsoft.com/office/drawing/2014/main" id="{120B2D68-ED52-412F-89AB-7B1385B94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25" y="0"/>
            <a:ext cx="6635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20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Frage 8</a:t>
            </a:r>
          </a:p>
        </p:txBody>
      </p:sp>
      <p:sp>
        <p:nvSpPr>
          <p:cNvPr id="3" name="Inhaltsplatzhalter 2"/>
          <p:cNvSpPr>
            <a:spLocks noGrp="1"/>
          </p:cNvSpPr>
          <p:nvPr>
            <p:ph idx="1"/>
          </p:nvPr>
        </p:nvSpPr>
        <p:spPr/>
        <p:txBody>
          <a:bodyPr/>
          <a:lstStyle/>
          <a:p>
            <a:pPr>
              <a:buNone/>
            </a:pPr>
            <a:r>
              <a:rPr lang="de-CH" b="1" dirty="0" err="1"/>
              <a:t>Schweizer_innen</a:t>
            </a:r>
            <a:r>
              <a:rPr lang="de-CH" b="1" dirty="0"/>
              <a:t> beanspruchen im Schnitt pro Person 47m</a:t>
            </a:r>
            <a:r>
              <a:rPr lang="de-CH" b="1" baseline="30000" dirty="0"/>
              <a:t>2</a:t>
            </a:r>
            <a:r>
              <a:rPr lang="de-CH" b="1" dirty="0"/>
              <a:t> Wohnfläche; bei Deutschen sind es im Schnitt ebenfalls so viele. Wie viele wohl bei </a:t>
            </a:r>
            <a:r>
              <a:rPr lang="de-CH" b="1" dirty="0" err="1"/>
              <a:t>Kosovar_innen</a:t>
            </a:r>
            <a:r>
              <a:rPr lang="de-CH" b="1" dirty="0"/>
              <a:t>, </a:t>
            </a:r>
            <a:r>
              <a:rPr lang="de-CH" b="1" dirty="0" err="1"/>
              <a:t>Türk_innen</a:t>
            </a:r>
            <a:r>
              <a:rPr lang="de-CH" b="1" dirty="0"/>
              <a:t> oder Sri </a:t>
            </a:r>
            <a:r>
              <a:rPr lang="de-CH" b="1" dirty="0" err="1"/>
              <a:t>Lanker_innen</a:t>
            </a:r>
            <a:r>
              <a:rPr lang="de-CH" b="1" dirty="0"/>
              <a:t>?</a:t>
            </a:r>
            <a:endParaRPr lang="de-CH" dirty="0"/>
          </a:p>
          <a:p>
            <a:r>
              <a:rPr lang="de-CH" dirty="0"/>
              <a:t>Rund 12 m</a:t>
            </a:r>
            <a:r>
              <a:rPr lang="de-CH" baseline="30000" dirty="0"/>
              <a:t>2</a:t>
            </a:r>
            <a:endParaRPr lang="de-CH" dirty="0"/>
          </a:p>
          <a:p>
            <a:r>
              <a:rPr lang="de-CH" dirty="0"/>
              <a:t>Rund 20 m</a:t>
            </a:r>
            <a:r>
              <a:rPr lang="de-CH" baseline="30000" dirty="0"/>
              <a:t>2</a:t>
            </a:r>
            <a:endParaRPr lang="de-CH" dirty="0"/>
          </a:p>
          <a:p>
            <a:r>
              <a:rPr lang="de-CH" dirty="0"/>
              <a:t>Rund 35 m</a:t>
            </a:r>
            <a:r>
              <a:rPr lang="de-CH" baseline="30000" dirty="0"/>
              <a:t>2</a:t>
            </a:r>
            <a:endParaRPr lang="de-CH" dirty="0"/>
          </a:p>
          <a:p>
            <a:r>
              <a:rPr lang="de-CH" dirty="0"/>
              <a:t>Rund 40 m</a:t>
            </a:r>
            <a:r>
              <a:rPr lang="de-CH" baseline="30000" dirty="0"/>
              <a:t>2</a:t>
            </a:r>
            <a:endParaRPr lang="de-CH" dirty="0"/>
          </a:p>
          <a:p>
            <a:pPr>
              <a:buNone/>
            </a:pPr>
            <a:endParaRPr lang="de-CH" dirty="0"/>
          </a:p>
        </p:txBody>
      </p:sp>
      <p:sp>
        <p:nvSpPr>
          <p:cNvPr id="4" name="Foliennummernplatzhalter 3"/>
          <p:cNvSpPr>
            <a:spLocks noGrp="1"/>
          </p:cNvSpPr>
          <p:nvPr>
            <p:ph type="sldNum" sz="quarter" idx="12"/>
          </p:nvPr>
        </p:nvSpPr>
        <p:spPr/>
        <p:txBody>
          <a:bodyPr/>
          <a:lstStyle/>
          <a:p>
            <a:pPr>
              <a:defRPr/>
            </a:pPr>
            <a:fld id="{B12192D7-ACA9-46C4-8C4F-F9093254E4A5}" type="slidenum">
              <a:rPr lang="de-CH" smtClean="0"/>
              <a:pPr>
                <a:defRPr/>
              </a:pPr>
              <a:t>49</a:t>
            </a:fld>
            <a:endParaRPr lang="de-CH" dirty="0"/>
          </a:p>
        </p:txBody>
      </p:sp>
    </p:spTree>
    <p:extLst>
      <p:ext uri="{BB962C8B-B14F-4D97-AF65-F5344CB8AC3E}">
        <p14:creationId xmlns:p14="http://schemas.microsoft.com/office/powerpoint/2010/main" val="138043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B0023194-9747-4915-9452-2A10A5D8CB2A}"/>
              </a:ext>
            </a:extLst>
          </p:cNvPr>
          <p:cNvSpPr>
            <a:spLocks noGrp="1"/>
          </p:cNvSpPr>
          <p:nvPr>
            <p:ph idx="1"/>
          </p:nvPr>
        </p:nvSpPr>
        <p:spPr>
          <a:xfrm>
            <a:off x="215900" y="836712"/>
            <a:ext cx="2555900" cy="4997450"/>
          </a:xfrm>
        </p:spPr>
        <p:txBody>
          <a:bodyPr/>
          <a:lstStyle/>
          <a:p>
            <a:pPr marL="0" indent="0">
              <a:buNone/>
            </a:pPr>
            <a:r>
              <a:rPr lang="de-CH" dirty="0"/>
              <a:t>Halten Sie in Stichworten fest:</a:t>
            </a:r>
          </a:p>
        </p:txBody>
      </p:sp>
      <p:pic>
        <p:nvPicPr>
          <p:cNvPr id="1028" name="Picture 4" descr="https://cdn.boldomatic.com/content/post/ATekRg/Wer-bin-ich-und-wenn-ja-wie-viele?size=800">
            <a:extLst>
              <a:ext uri="{FF2B5EF4-FFF2-40B4-BE49-F238E27FC236}">
                <a16:creationId xmlns:a16="http://schemas.microsoft.com/office/drawing/2014/main" id="{A6D6694F-4BE7-440D-9E7B-4E4CB5C404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846138"/>
            <a:ext cx="6080616" cy="6080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0125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sp>
        <p:nvSpPr>
          <p:cNvPr id="4" name="Foliennummernplatzhalter 3"/>
          <p:cNvSpPr>
            <a:spLocks noGrp="1"/>
          </p:cNvSpPr>
          <p:nvPr>
            <p:ph type="sldNum" sz="quarter" idx="12"/>
          </p:nvPr>
        </p:nvSpPr>
        <p:spPr/>
        <p:txBody>
          <a:bodyPr/>
          <a:lstStyle/>
          <a:p>
            <a:pPr>
              <a:defRPr/>
            </a:pPr>
            <a:fld id="{B12192D7-ACA9-46C4-8C4F-F9093254E4A5}" type="slidenum">
              <a:rPr lang="de-CH" smtClean="0"/>
              <a:pPr>
                <a:defRPr/>
              </a:pPr>
              <a:t>50</a:t>
            </a:fld>
            <a:endParaRPr lang="de-CH" dirty="0"/>
          </a:p>
        </p:txBody>
      </p:sp>
      <p:pic>
        <p:nvPicPr>
          <p:cNvPr id="221186" name="Picture 2"/>
          <p:cNvPicPr>
            <a:picLocks noChangeAspect="1" noChangeArrowheads="1"/>
          </p:cNvPicPr>
          <p:nvPr/>
        </p:nvPicPr>
        <p:blipFill>
          <a:blip r:embed="rId3" cstate="print">
            <a:grayscl/>
          </a:blip>
          <a:srcRect/>
          <a:stretch>
            <a:fillRect/>
          </a:stretch>
        </p:blipFill>
        <p:spPr bwMode="auto">
          <a:xfrm>
            <a:off x="0" y="1"/>
            <a:ext cx="6831850" cy="6858000"/>
          </a:xfrm>
          <a:prstGeom prst="rect">
            <a:avLst/>
          </a:prstGeom>
          <a:noFill/>
          <a:ln w="9525">
            <a:noFill/>
            <a:miter lim="800000"/>
            <a:headEnd/>
            <a:tailEnd/>
          </a:ln>
        </p:spPr>
      </p:pic>
    </p:spTree>
    <p:extLst>
      <p:ext uri="{BB962C8B-B14F-4D97-AF65-F5344CB8AC3E}">
        <p14:creationId xmlns:p14="http://schemas.microsoft.com/office/powerpoint/2010/main" val="2714230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Indikator Wohnfläche pro Person</a:t>
            </a:r>
          </a:p>
        </p:txBody>
      </p:sp>
      <p:sp>
        <p:nvSpPr>
          <p:cNvPr id="3" name="Inhaltsplatzhalter 2"/>
          <p:cNvSpPr>
            <a:spLocks noGrp="1"/>
          </p:cNvSpPr>
          <p:nvPr>
            <p:ph idx="1"/>
          </p:nvPr>
        </p:nvSpPr>
        <p:spPr>
          <a:xfrm>
            <a:off x="251520" y="1196752"/>
            <a:ext cx="8964612" cy="4997450"/>
          </a:xfrm>
        </p:spPr>
        <p:txBody>
          <a:bodyPr/>
          <a:lstStyle/>
          <a:p>
            <a:pPr marL="0" indent="0">
              <a:buNone/>
            </a:pPr>
            <a:r>
              <a:rPr lang="de-CH" sz="2400" dirty="0"/>
              <a:t>Grösse (in Quadratmeter) der durchschnittlich beanspruchten Wohnfläche einer Person in der Schweiz</a:t>
            </a:r>
          </a:p>
        </p:txBody>
      </p:sp>
      <p:sp>
        <p:nvSpPr>
          <p:cNvPr id="4" name="Foliennummernplatzhalter 3"/>
          <p:cNvSpPr>
            <a:spLocks noGrp="1"/>
          </p:cNvSpPr>
          <p:nvPr>
            <p:ph type="sldNum" sz="quarter" idx="12"/>
          </p:nvPr>
        </p:nvSpPr>
        <p:spPr/>
        <p:txBody>
          <a:bodyPr/>
          <a:lstStyle/>
          <a:p>
            <a:pPr>
              <a:defRPr/>
            </a:pPr>
            <a:fld id="{B12192D7-ACA9-46C4-8C4F-F9093254E4A5}" type="slidenum">
              <a:rPr lang="de-CH" smtClean="0"/>
              <a:pPr>
                <a:defRPr/>
              </a:pPr>
              <a:t>51</a:t>
            </a:fld>
            <a:endParaRPr lang="de-CH" dirty="0"/>
          </a:p>
        </p:txBody>
      </p:sp>
      <p:pic>
        <p:nvPicPr>
          <p:cNvPr id="380930" name="Picture 2" descr="Wohnfläche pro Kopf in m2"/>
          <p:cNvPicPr>
            <a:picLocks noChangeAspect="1" noChangeArrowheads="1"/>
          </p:cNvPicPr>
          <p:nvPr/>
        </p:nvPicPr>
        <p:blipFill>
          <a:blip r:embed="rId3" cstate="print"/>
          <a:srcRect t="2788" b="5414"/>
          <a:stretch>
            <a:fillRect/>
          </a:stretch>
        </p:blipFill>
        <p:spPr bwMode="auto">
          <a:xfrm>
            <a:off x="611560" y="2114281"/>
            <a:ext cx="6768752" cy="4419872"/>
          </a:xfrm>
          <a:prstGeom prst="rect">
            <a:avLst/>
          </a:prstGeom>
          <a:noFill/>
        </p:spPr>
      </p:pic>
    </p:spTree>
    <p:extLst>
      <p:ext uri="{BB962C8B-B14F-4D97-AF65-F5344CB8AC3E}">
        <p14:creationId xmlns:p14="http://schemas.microsoft.com/office/powerpoint/2010/main" val="1276271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74637"/>
            <a:ext cx="8507288" cy="1642195"/>
          </a:xfrm>
        </p:spPr>
        <p:txBody>
          <a:bodyPr/>
          <a:lstStyle/>
          <a:p>
            <a:r>
              <a:rPr lang="de-CH" sz="3200" dirty="0"/>
              <a:t>Enge Wohnverhältnisse</a:t>
            </a:r>
            <a:br>
              <a:rPr lang="de-CH" sz="1600" dirty="0"/>
            </a:br>
            <a:r>
              <a:rPr lang="de-CH" sz="1600" dirty="0"/>
              <a:t>Mittlere Wohnfläche pro Person in m</a:t>
            </a:r>
            <a:r>
              <a:rPr lang="de-CH" sz="1600" baseline="30000" dirty="0"/>
              <a:t>2</a:t>
            </a:r>
            <a:r>
              <a:rPr lang="de-CH" sz="1600" dirty="0"/>
              <a:t> nach Staatsangehörigkeit </a:t>
            </a:r>
            <a:br>
              <a:rPr lang="de-CH" sz="1600" dirty="0"/>
            </a:br>
            <a:r>
              <a:rPr lang="de-CH" sz="1600" b="0" dirty="0"/>
              <a:t>Darstellung:</a:t>
            </a:r>
            <a:r>
              <a:rPr lang="de-CH" sz="1600" dirty="0"/>
              <a:t> </a:t>
            </a:r>
            <a:r>
              <a:rPr lang="de-CH" sz="1600" b="0" dirty="0" err="1"/>
              <a:t>Ganga</a:t>
            </a:r>
            <a:r>
              <a:rPr lang="de-CH" sz="1600" b="0" dirty="0"/>
              <a:t> </a:t>
            </a:r>
            <a:r>
              <a:rPr lang="de-CH" sz="1600" b="0" dirty="0" err="1"/>
              <a:t>Jey</a:t>
            </a:r>
            <a:r>
              <a:rPr lang="de-CH" sz="1600" b="0" dirty="0"/>
              <a:t> </a:t>
            </a:r>
            <a:r>
              <a:rPr lang="de-CH" sz="1600" b="0" dirty="0" err="1"/>
              <a:t>Aratnam</a:t>
            </a:r>
            <a:r>
              <a:rPr lang="de-CH" sz="1600" b="0" dirty="0"/>
              <a:t>, Datengrundlage: Volkszählung 2000. </a:t>
            </a:r>
          </a:p>
        </p:txBody>
      </p:sp>
      <p:graphicFrame>
        <p:nvGraphicFramePr>
          <p:cNvPr id="4" name="Diagramm 3">
            <a:extLst>
              <a:ext uri="{FF2B5EF4-FFF2-40B4-BE49-F238E27FC236}">
                <a16:creationId xmlns:a16="http://schemas.microsoft.com/office/drawing/2014/main" id="{0648CBC7-206D-47B0-BC76-A1EAA73395E9}"/>
              </a:ext>
            </a:extLst>
          </p:cNvPr>
          <p:cNvGraphicFramePr>
            <a:graphicFrameLocks/>
          </p:cNvGraphicFramePr>
          <p:nvPr>
            <p:extLst/>
          </p:nvPr>
        </p:nvGraphicFramePr>
        <p:xfrm>
          <a:off x="179512" y="1916833"/>
          <a:ext cx="8352928" cy="49396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4803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12C79F-0F11-47CC-AB66-F0AD01D6C60F}"/>
              </a:ext>
            </a:extLst>
          </p:cNvPr>
          <p:cNvSpPr>
            <a:spLocks noGrp="1"/>
          </p:cNvSpPr>
          <p:nvPr>
            <p:ph type="title"/>
          </p:nvPr>
        </p:nvSpPr>
        <p:spPr/>
        <p:txBody>
          <a:bodyPr/>
          <a:lstStyle/>
          <a:p>
            <a:r>
              <a:rPr lang="de-CH" dirty="0"/>
              <a:t>Geduldetes Nebeneinander oder paternalistischer Minderheitenschutz?</a:t>
            </a:r>
          </a:p>
        </p:txBody>
      </p:sp>
      <p:sp>
        <p:nvSpPr>
          <p:cNvPr id="3" name="Inhaltsplatzhalter 2">
            <a:extLst>
              <a:ext uri="{FF2B5EF4-FFF2-40B4-BE49-F238E27FC236}">
                <a16:creationId xmlns:a16="http://schemas.microsoft.com/office/drawing/2014/main" id="{C29C2A72-90D5-437E-A216-A014FAB8EB40}"/>
              </a:ext>
            </a:extLst>
          </p:cNvPr>
          <p:cNvSpPr>
            <a:spLocks noGrp="1"/>
          </p:cNvSpPr>
          <p:nvPr>
            <p:ph sz="half" idx="1"/>
          </p:nvPr>
        </p:nvSpPr>
        <p:spPr>
          <a:xfrm>
            <a:off x="265194" y="1600201"/>
            <a:ext cx="4230606" cy="1828799"/>
          </a:xfrm>
        </p:spPr>
        <p:txBody>
          <a:bodyPr/>
          <a:lstStyle/>
          <a:p>
            <a:pPr marL="0" indent="0">
              <a:buNone/>
            </a:pPr>
            <a:r>
              <a:rPr lang="de-DE" sz="2400" dirty="0"/>
              <a:t>Mosaik – schön an Gebäuden (und zum Restaurieren) – aber als gesellschaftliches Prinzip?</a:t>
            </a:r>
          </a:p>
        </p:txBody>
      </p:sp>
      <p:sp>
        <p:nvSpPr>
          <p:cNvPr id="4" name="Inhaltsplatzhalter 3">
            <a:extLst>
              <a:ext uri="{FF2B5EF4-FFF2-40B4-BE49-F238E27FC236}">
                <a16:creationId xmlns:a16="http://schemas.microsoft.com/office/drawing/2014/main" id="{C6626C7A-03DB-4C18-AB37-EA8FEE810D2D}"/>
              </a:ext>
            </a:extLst>
          </p:cNvPr>
          <p:cNvSpPr>
            <a:spLocks noGrp="1"/>
          </p:cNvSpPr>
          <p:nvPr>
            <p:ph sz="half" idx="2"/>
          </p:nvPr>
        </p:nvSpPr>
        <p:spPr>
          <a:xfrm>
            <a:off x="4648199" y="1600201"/>
            <a:ext cx="4471333" cy="2331892"/>
          </a:xfrm>
        </p:spPr>
        <p:txBody>
          <a:bodyPr/>
          <a:lstStyle/>
          <a:p>
            <a:pPr marL="0" indent="0">
              <a:buNone/>
            </a:pPr>
            <a:r>
              <a:rPr lang="de-DE" sz="2400" dirty="0"/>
              <a:t>Auch Superreiche sind eine Minderheit…</a:t>
            </a:r>
          </a:p>
          <a:p>
            <a:pPr marL="0" indent="0">
              <a:buNone/>
            </a:pPr>
            <a:endParaRPr lang="de-DE" dirty="0"/>
          </a:p>
          <a:p>
            <a:pPr marL="0" indent="0">
              <a:buNone/>
            </a:pPr>
            <a:r>
              <a:rPr lang="de-DE" sz="1100" dirty="0"/>
              <a:t>Charles Taylor, Autor von: The Politics </a:t>
            </a:r>
            <a:r>
              <a:rPr lang="de-DE" sz="1100" dirty="0" err="1"/>
              <a:t>of</a:t>
            </a:r>
            <a:r>
              <a:rPr lang="de-DE" sz="1100" dirty="0"/>
              <a:t> Recognition (1992); Wohlhabende ZuschauerInnen am White Turf St. Moritz</a:t>
            </a:r>
            <a:endParaRPr lang="de-CH" dirty="0"/>
          </a:p>
        </p:txBody>
      </p:sp>
      <p:sp>
        <p:nvSpPr>
          <p:cNvPr id="5" name="Foliennummernplatzhalter 4">
            <a:extLst>
              <a:ext uri="{FF2B5EF4-FFF2-40B4-BE49-F238E27FC236}">
                <a16:creationId xmlns:a16="http://schemas.microsoft.com/office/drawing/2014/main" id="{6F61D8D1-D98B-4E5D-8C0E-9A87B707618E}"/>
              </a:ext>
            </a:extLst>
          </p:cNvPr>
          <p:cNvSpPr>
            <a:spLocks noGrp="1"/>
          </p:cNvSpPr>
          <p:nvPr>
            <p:ph type="sldNum" sz="quarter" idx="10"/>
          </p:nvPr>
        </p:nvSpPr>
        <p:spPr/>
        <p:txBody>
          <a:bodyPr/>
          <a:lstStyle/>
          <a:p>
            <a:pPr>
              <a:defRPr/>
            </a:pPr>
            <a:fld id="{82999E41-12C5-468F-904A-D9FC11AD4849}" type="slidenum">
              <a:rPr lang="de-CH" smtClean="0"/>
              <a:pPr>
                <a:defRPr/>
              </a:pPr>
              <a:t>53</a:t>
            </a:fld>
            <a:endParaRPr lang="de-CH" dirty="0"/>
          </a:p>
        </p:txBody>
      </p:sp>
      <p:pic>
        <p:nvPicPr>
          <p:cNvPr id="6" name="Picture 6" descr="Bildergebnis fÃ¼r charles taylor mosaic">
            <a:extLst>
              <a:ext uri="{FF2B5EF4-FFF2-40B4-BE49-F238E27FC236}">
                <a16:creationId xmlns:a16="http://schemas.microsoft.com/office/drawing/2014/main" id="{416D947E-EB6B-4FD9-BB67-FB30661A062D}"/>
              </a:ext>
            </a:extLst>
          </p:cNvPr>
          <p:cNvPicPr>
            <a:picLocks noChangeAspect="1" noChangeArrowheads="1"/>
          </p:cNvPicPr>
          <p:nvPr/>
        </p:nvPicPr>
        <p:blipFill>
          <a:blip r:embed="rId2" cstate="print"/>
          <a:srcRect/>
          <a:stretch>
            <a:fillRect/>
          </a:stretch>
        </p:blipFill>
        <p:spPr bwMode="auto">
          <a:xfrm>
            <a:off x="-65213" y="3645269"/>
            <a:ext cx="4801740" cy="2520914"/>
          </a:xfrm>
          <a:prstGeom prst="rect">
            <a:avLst/>
          </a:prstGeom>
          <a:noFill/>
        </p:spPr>
      </p:pic>
      <p:pic>
        <p:nvPicPr>
          <p:cNvPr id="7" name="Picture 8" descr="Bildergebnis fÃ¼r superreiche st. moritz">
            <a:extLst>
              <a:ext uri="{FF2B5EF4-FFF2-40B4-BE49-F238E27FC236}">
                <a16:creationId xmlns:a16="http://schemas.microsoft.com/office/drawing/2014/main" id="{A817463A-8C27-4332-B703-CD678F408537}"/>
              </a:ext>
            </a:extLst>
          </p:cNvPr>
          <p:cNvPicPr>
            <a:picLocks noChangeAspect="1" noChangeArrowheads="1"/>
          </p:cNvPicPr>
          <p:nvPr/>
        </p:nvPicPr>
        <p:blipFill>
          <a:blip r:embed="rId3" cstate="print"/>
          <a:srcRect/>
          <a:stretch>
            <a:fillRect/>
          </a:stretch>
        </p:blipFill>
        <p:spPr bwMode="auto">
          <a:xfrm>
            <a:off x="4670233" y="3650849"/>
            <a:ext cx="4471333" cy="2515334"/>
          </a:xfrm>
          <a:prstGeom prst="rect">
            <a:avLst/>
          </a:prstGeom>
          <a:noFill/>
        </p:spPr>
      </p:pic>
    </p:spTree>
    <p:extLst>
      <p:ext uri="{BB962C8B-B14F-4D97-AF65-F5344CB8AC3E}">
        <p14:creationId xmlns:p14="http://schemas.microsoft.com/office/powerpoint/2010/main" val="35281426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B948C9-A1EE-4218-821B-778428C6ED4F}"/>
              </a:ext>
            </a:extLst>
          </p:cNvPr>
          <p:cNvSpPr>
            <a:spLocks noGrp="1"/>
          </p:cNvSpPr>
          <p:nvPr>
            <p:ph type="title"/>
          </p:nvPr>
        </p:nvSpPr>
        <p:spPr/>
        <p:txBody>
          <a:bodyPr/>
          <a:lstStyle/>
          <a:p>
            <a:r>
              <a:rPr lang="de-CH" dirty="0" err="1"/>
              <a:t>Ganga</a:t>
            </a:r>
            <a:r>
              <a:rPr lang="de-CH" dirty="0"/>
              <a:t> </a:t>
            </a:r>
            <a:r>
              <a:rPr lang="de-CH" dirty="0" err="1"/>
              <a:t>Jey</a:t>
            </a:r>
            <a:r>
              <a:rPr lang="de-CH" dirty="0"/>
              <a:t> </a:t>
            </a:r>
            <a:r>
              <a:rPr lang="de-CH" dirty="0" err="1"/>
              <a:t>Aratnam</a:t>
            </a:r>
            <a:endParaRPr lang="de-CH" dirty="0"/>
          </a:p>
        </p:txBody>
      </p:sp>
      <p:sp>
        <p:nvSpPr>
          <p:cNvPr id="3" name="Inhaltsplatzhalter 2">
            <a:extLst>
              <a:ext uri="{FF2B5EF4-FFF2-40B4-BE49-F238E27FC236}">
                <a16:creationId xmlns:a16="http://schemas.microsoft.com/office/drawing/2014/main" id="{5E92678A-636A-4FFF-85EE-46DE802FBEA1}"/>
              </a:ext>
            </a:extLst>
          </p:cNvPr>
          <p:cNvSpPr>
            <a:spLocks noGrp="1"/>
          </p:cNvSpPr>
          <p:nvPr>
            <p:ph idx="1"/>
          </p:nvPr>
        </p:nvSpPr>
        <p:spPr>
          <a:xfrm>
            <a:off x="215900" y="1600200"/>
            <a:ext cx="6084292" cy="4997450"/>
          </a:xfrm>
        </p:spPr>
        <p:txBody>
          <a:bodyPr/>
          <a:lstStyle/>
          <a:p>
            <a:pPr>
              <a:defRPr/>
            </a:pPr>
            <a:r>
              <a:rPr lang="de-CH" dirty="0"/>
              <a:t>Arzt, spezialisiert in Sozialmedizin</a:t>
            </a:r>
          </a:p>
          <a:p>
            <a:pPr>
              <a:defRPr/>
            </a:pPr>
            <a:r>
              <a:rPr lang="de-CH" dirty="0"/>
              <a:t>Soziologe: Lehre &amp; Forschung an der Universität Basel</a:t>
            </a:r>
          </a:p>
          <a:p>
            <a:pPr>
              <a:defRPr/>
            </a:pPr>
            <a:r>
              <a:rPr lang="de-CH" dirty="0"/>
              <a:t>Wissenschaftliches Kuratorium &amp; Beratung bei Migration &amp; Menschenrechte (unbezahlt)</a:t>
            </a:r>
          </a:p>
        </p:txBody>
      </p:sp>
      <p:pic>
        <p:nvPicPr>
          <p:cNvPr id="4" name="Bild 7" descr="C:\Users\bg\Pictures\friends\gang\ganga_jey_aratnam_20100310_a.jpg">
            <a:extLst>
              <a:ext uri="{FF2B5EF4-FFF2-40B4-BE49-F238E27FC236}">
                <a16:creationId xmlns:a16="http://schemas.microsoft.com/office/drawing/2014/main" id="{28C2C41F-C036-4E22-8D18-5A4F1174FAB1}"/>
              </a:ext>
            </a:extLst>
          </p:cNvPr>
          <p:cNvPicPr>
            <a:picLocks noChangeAspect="1" noChangeArrowheads="1"/>
          </p:cNvPicPr>
          <p:nvPr/>
        </p:nvPicPr>
        <p:blipFill>
          <a:blip r:embed="rId2" cstate="email">
            <a:grayscl/>
            <a:extLst>
              <a:ext uri="{28A0092B-C50C-407E-A947-70E740481C1C}">
                <a14:useLocalDpi xmlns:a14="http://schemas.microsoft.com/office/drawing/2010/main"/>
              </a:ext>
            </a:extLst>
          </a:blip>
          <a:stretch>
            <a:fillRect/>
          </a:stretch>
        </p:blipFill>
        <p:spPr bwMode="auto">
          <a:xfrm>
            <a:off x="6464595" y="1700808"/>
            <a:ext cx="2679405" cy="3862417"/>
          </a:xfrm>
          <a:prstGeom prst="rect">
            <a:avLst/>
          </a:prstGeom>
          <a:noFill/>
          <a:ln w="9525">
            <a:noFill/>
            <a:miter lim="800000"/>
            <a:headEnd/>
            <a:tailEnd/>
          </a:ln>
        </p:spPr>
      </p:pic>
    </p:spTree>
    <p:extLst>
      <p:ext uri="{BB962C8B-B14F-4D97-AF65-F5344CB8AC3E}">
        <p14:creationId xmlns:p14="http://schemas.microsoft.com/office/powerpoint/2010/main" val="474010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6" name="1 Minute Tim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7348" y="768416"/>
            <a:ext cx="8928100" cy="5022850"/>
          </a:xfrm>
        </p:spPr>
      </p:pic>
      <p:sp>
        <p:nvSpPr>
          <p:cNvPr id="4" name="Fußzeilenplatzhalter 3"/>
          <p:cNvSpPr>
            <a:spLocks noGrp="1"/>
          </p:cNvSpPr>
          <p:nvPr>
            <p:ph type="ftr" sz="quarter" idx="11"/>
          </p:nvPr>
        </p:nvSpPr>
        <p:spPr/>
        <p:txBody>
          <a:bodyPr/>
          <a:lstStyle/>
          <a:p>
            <a:r>
              <a:rPr lang="de-CH">
                <a:solidFill>
                  <a:prstClr val="black">
                    <a:tint val="75000"/>
                  </a:prstClr>
                </a:solidFill>
              </a:rPr>
              <a:t>6. Basler Vernetzungstreffen, 7. November 2018</a:t>
            </a:r>
          </a:p>
        </p:txBody>
      </p:sp>
      <p:sp>
        <p:nvSpPr>
          <p:cNvPr id="5" name="Foliennummernplatzhalter 4"/>
          <p:cNvSpPr>
            <a:spLocks noGrp="1"/>
          </p:cNvSpPr>
          <p:nvPr>
            <p:ph type="sldNum" sz="quarter" idx="12"/>
          </p:nvPr>
        </p:nvSpPr>
        <p:spPr/>
        <p:txBody>
          <a:bodyPr/>
          <a:lstStyle/>
          <a:p>
            <a:fld id="{2364D1BF-AEDB-41AC-83D2-42E3CA8B0DC9}" type="slidenum">
              <a:rPr lang="de-CH" smtClean="0">
                <a:solidFill>
                  <a:prstClr val="black">
                    <a:tint val="75000"/>
                  </a:prstClr>
                </a:solidFill>
              </a:rPr>
              <a:pPr/>
              <a:t>6</a:t>
            </a:fld>
            <a:endParaRPr lang="de-CH">
              <a:solidFill>
                <a:prstClr val="black">
                  <a:tint val="75000"/>
                </a:prstClr>
              </a:solidFill>
            </a:endParaRPr>
          </a:p>
        </p:txBody>
      </p:sp>
    </p:spTree>
    <p:extLst>
      <p:ext uri="{BB962C8B-B14F-4D97-AF65-F5344CB8AC3E}">
        <p14:creationId xmlns:p14="http://schemas.microsoft.com/office/powerpoint/2010/main" val="2623350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2AB7D9-DB04-4378-BEE3-E7D2BBBE9467}"/>
              </a:ext>
            </a:extLst>
          </p:cNvPr>
          <p:cNvSpPr>
            <a:spLocks noGrp="1"/>
          </p:cNvSpPr>
          <p:nvPr>
            <p:ph type="title"/>
          </p:nvPr>
        </p:nvSpPr>
        <p:spPr/>
        <p:txBody>
          <a:bodyPr/>
          <a:lstStyle/>
          <a:p>
            <a:endParaRPr lang="de-CH"/>
          </a:p>
        </p:txBody>
      </p:sp>
      <p:pic>
        <p:nvPicPr>
          <p:cNvPr id="4" name="Inhaltsplatzhalter 3">
            <a:extLst>
              <a:ext uri="{FF2B5EF4-FFF2-40B4-BE49-F238E27FC236}">
                <a16:creationId xmlns:a16="http://schemas.microsoft.com/office/drawing/2014/main" id="{47EA886F-9AC9-4EDB-8059-789DA7742396}"/>
              </a:ext>
            </a:extLst>
          </p:cNvPr>
          <p:cNvPicPr>
            <a:picLocks noGrp="1" noChangeAspect="1"/>
          </p:cNvPicPr>
          <p:nvPr>
            <p:ph idx="1"/>
          </p:nvPr>
        </p:nvPicPr>
        <p:blipFill>
          <a:blip r:embed="rId3"/>
          <a:stretch>
            <a:fillRect/>
          </a:stretch>
        </p:blipFill>
        <p:spPr>
          <a:xfrm>
            <a:off x="1732268" y="116631"/>
            <a:ext cx="5071980" cy="6810023"/>
          </a:xfrm>
          <a:prstGeom prst="rect">
            <a:avLst/>
          </a:prstGeom>
        </p:spPr>
      </p:pic>
      <p:sp>
        <p:nvSpPr>
          <p:cNvPr id="5" name="Inhaltsplatzhalter 2">
            <a:extLst>
              <a:ext uri="{FF2B5EF4-FFF2-40B4-BE49-F238E27FC236}">
                <a16:creationId xmlns:a16="http://schemas.microsoft.com/office/drawing/2014/main" id="{71460B00-523B-41DA-922F-A335F510BA91}"/>
              </a:ext>
            </a:extLst>
          </p:cNvPr>
          <p:cNvSpPr txBox="1">
            <a:spLocks/>
          </p:cNvSpPr>
          <p:nvPr/>
        </p:nvSpPr>
        <p:spPr bwMode="auto">
          <a:xfrm>
            <a:off x="426368" y="2132856"/>
            <a:ext cx="8291264" cy="3412976"/>
          </a:xfrm>
          <a:prstGeom prst="rect">
            <a:avLst/>
          </a:prstGeom>
          <a:solidFill>
            <a:schemeClr val="bg1">
              <a:alpha val="73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Symbol" pitchFamily="18" charset="2"/>
              <a:buChar char="-"/>
              <a:defRPr sz="2400" kern="1200">
                <a:solidFill>
                  <a:schemeClr val="tx1"/>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2600" kern="1200">
                <a:solidFill>
                  <a:schemeClr val="tx1"/>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22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ymbol" pitchFamily="18" charset="2"/>
              <a:buNone/>
            </a:pPr>
            <a:r>
              <a:rPr lang="de-DE" dirty="0"/>
              <a:t>„Baukultur der Stadt Zürich</a:t>
            </a:r>
          </a:p>
          <a:p>
            <a:pPr marL="0" indent="0">
              <a:buFont typeface="Symbol" pitchFamily="18" charset="2"/>
              <a:buNone/>
            </a:pPr>
            <a:r>
              <a:rPr lang="de-DE" dirty="0"/>
              <a:t>Gebäude speichern Informationen: Sie erinnern an die städtebauliche, politische, kulturelle, soziale oder wirtschaftliche Vergangenheit und prägen damit die </a:t>
            </a:r>
            <a:r>
              <a:rPr lang="de-DE" b="1" dirty="0"/>
              <a:t>Identität </a:t>
            </a:r>
            <a:r>
              <a:rPr lang="de-DE" dirty="0"/>
              <a:t>der Stadt und ihrer Bewohnerinnen und Bewohner. Deshalb werden Bauten geschützt.“</a:t>
            </a:r>
          </a:p>
          <a:p>
            <a:pPr marL="0" indent="0">
              <a:buFont typeface="Symbol" pitchFamily="18" charset="2"/>
              <a:buNone/>
            </a:pPr>
            <a:r>
              <a:rPr lang="de-DE" sz="1400" dirty="0"/>
              <a:t>Quelle: „Denkmalpflege“, </a:t>
            </a:r>
            <a:r>
              <a:rPr lang="de-CH" sz="1400" dirty="0"/>
              <a:t>Amt für Städtebau (</a:t>
            </a:r>
            <a:r>
              <a:rPr lang="de-CH" sz="1400" dirty="0" err="1"/>
              <a:t>AfS</a:t>
            </a:r>
            <a:r>
              <a:rPr lang="de-CH" sz="1400" dirty="0"/>
              <a:t>), Stadt Zürich, Oktober 2012. Hervorhebung durch </a:t>
            </a:r>
            <a:r>
              <a:rPr lang="de-CH" sz="1400" dirty="0" err="1"/>
              <a:t>Ganga</a:t>
            </a:r>
            <a:r>
              <a:rPr lang="de-CH" sz="1400" dirty="0"/>
              <a:t> </a:t>
            </a:r>
            <a:r>
              <a:rPr lang="de-CH" sz="1400" dirty="0" err="1"/>
              <a:t>Jey</a:t>
            </a:r>
            <a:r>
              <a:rPr lang="de-CH" sz="1400" dirty="0"/>
              <a:t> </a:t>
            </a:r>
            <a:r>
              <a:rPr lang="de-CH" sz="1400" dirty="0" err="1"/>
              <a:t>Aratnam</a:t>
            </a:r>
            <a:r>
              <a:rPr lang="de-CH" sz="1400" dirty="0"/>
              <a:t>.</a:t>
            </a:r>
          </a:p>
        </p:txBody>
      </p:sp>
    </p:spTree>
    <p:extLst>
      <p:ext uri="{BB962C8B-B14F-4D97-AF65-F5344CB8AC3E}">
        <p14:creationId xmlns:p14="http://schemas.microsoft.com/office/powerpoint/2010/main" val="284775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Identität – zu viel …</a:t>
            </a:r>
          </a:p>
        </p:txBody>
      </p:sp>
      <p:sp>
        <p:nvSpPr>
          <p:cNvPr id="3" name="Inhaltsplatzhalter 2"/>
          <p:cNvSpPr>
            <a:spLocks noGrp="1"/>
          </p:cNvSpPr>
          <p:nvPr>
            <p:ph idx="1"/>
          </p:nvPr>
        </p:nvSpPr>
        <p:spPr>
          <a:xfrm>
            <a:off x="179388" y="6403342"/>
            <a:ext cx="8964612" cy="360040"/>
          </a:xfrm>
        </p:spPr>
        <p:txBody>
          <a:bodyPr/>
          <a:lstStyle/>
          <a:p>
            <a:pPr marL="0" indent="0">
              <a:buNone/>
            </a:pPr>
            <a:r>
              <a:rPr lang="de-CH" sz="1400" dirty="0"/>
              <a:t>2. Jahrestag der Pegida, Dresden, 16.10.2016. Bild: Oliver </a:t>
            </a:r>
            <a:r>
              <a:rPr lang="de-CH" sz="1400" dirty="0" err="1"/>
              <a:t>Killig</a:t>
            </a:r>
            <a:r>
              <a:rPr lang="de-CH" sz="1400" dirty="0"/>
              <a:t>/dpa in der Zeit</a:t>
            </a:r>
          </a:p>
        </p:txBody>
      </p:sp>
      <p:pic>
        <p:nvPicPr>
          <p:cNvPr id="2050" name="Picture 2" descr="Bildergebnis fÃ¼r pegida identitÃ¤re bewegung"/>
          <p:cNvPicPr>
            <a:picLocks noChangeAspect="1" noChangeArrowheads="1"/>
          </p:cNvPicPr>
          <p:nvPr/>
        </p:nvPicPr>
        <p:blipFill>
          <a:blip r:embed="rId3" cstate="print"/>
          <a:srcRect/>
          <a:stretch>
            <a:fillRect/>
          </a:stretch>
        </p:blipFill>
        <p:spPr bwMode="auto">
          <a:xfrm>
            <a:off x="0" y="1196752"/>
            <a:ext cx="9144000" cy="48245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8873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8" name="Picture 4" descr="http://www.pnos.ch/images/articles/6205b833-c8a8-4785-bb6f-ae3d318b8135.jpg"/>
          <p:cNvPicPr>
            <a:picLocks noChangeAspect="1" noChangeArrowheads="1"/>
          </p:cNvPicPr>
          <p:nvPr/>
        </p:nvPicPr>
        <p:blipFill>
          <a:blip r:embed="rId3" cstate="print"/>
          <a:srcRect/>
          <a:stretch>
            <a:fillRect/>
          </a:stretch>
        </p:blipFill>
        <p:spPr bwMode="auto">
          <a:xfrm>
            <a:off x="1657552" y="1271696"/>
            <a:ext cx="7486448" cy="5614837"/>
          </a:xfrm>
          <a:prstGeom prst="rect">
            <a:avLst/>
          </a:prstGeom>
          <a:ln>
            <a:noFill/>
          </a:ln>
          <a:effectLst>
            <a:outerShdw blurRad="292100" dist="139700" dir="2700000" algn="tl" rotWithShape="0">
              <a:srgbClr val="333333">
                <a:alpha val="65000"/>
              </a:srgbClr>
            </a:outerShdw>
          </a:effectLst>
        </p:spPr>
      </p:pic>
      <p:sp>
        <p:nvSpPr>
          <p:cNvPr id="2" name="Titel 1"/>
          <p:cNvSpPr>
            <a:spLocks noGrp="1"/>
          </p:cNvSpPr>
          <p:nvPr>
            <p:ph type="title"/>
          </p:nvPr>
        </p:nvSpPr>
        <p:spPr/>
        <p:txBody>
          <a:bodyPr/>
          <a:lstStyle/>
          <a:p>
            <a:br>
              <a:rPr lang="de-CH" dirty="0"/>
            </a:br>
            <a:r>
              <a:rPr lang="de-CH" dirty="0"/>
              <a:t>Identität – zu viel …</a:t>
            </a:r>
            <a:br>
              <a:rPr lang="de-CH" dirty="0"/>
            </a:br>
            <a:endParaRPr lang="de-CH" dirty="0"/>
          </a:p>
        </p:txBody>
      </p:sp>
      <p:sp>
        <p:nvSpPr>
          <p:cNvPr id="3" name="Inhaltsplatzhalter 2"/>
          <p:cNvSpPr>
            <a:spLocks noGrp="1"/>
          </p:cNvSpPr>
          <p:nvPr>
            <p:ph idx="1"/>
          </p:nvPr>
        </p:nvSpPr>
        <p:spPr>
          <a:xfrm>
            <a:off x="252115" y="2204864"/>
            <a:ext cx="5148661" cy="3164548"/>
          </a:xfrm>
          <a:solidFill>
            <a:schemeClr val="bg1">
              <a:lumMod val="65000"/>
              <a:alpha val="94000"/>
            </a:schemeClr>
          </a:solidFill>
        </p:spPr>
        <p:txBody>
          <a:bodyPr/>
          <a:lstStyle/>
          <a:p>
            <a:pPr marL="0" indent="0">
              <a:buNone/>
            </a:pPr>
            <a:r>
              <a:rPr lang="de-CH" dirty="0"/>
              <a:t>„… eine neue Politik, die um soziale Gerechtigkeit bemüht ist, die den Menschen ihre </a:t>
            </a:r>
            <a:r>
              <a:rPr lang="de-CH" b="1" dirty="0"/>
              <a:t>Identität bewahrt </a:t>
            </a:r>
            <a:r>
              <a:rPr lang="de-CH" dirty="0"/>
              <a:t>und die ihre Politik zum Wohle der einheimischen Bevölkerung gestaltet.“ </a:t>
            </a:r>
            <a:br>
              <a:rPr lang="de-CH" dirty="0"/>
            </a:br>
            <a:r>
              <a:rPr lang="de-CH" sz="1400" dirty="0"/>
              <a:t>Zitat und Bilder: www.pnos.ch, Hervorhebung durch </a:t>
            </a:r>
            <a:r>
              <a:rPr lang="de-CH" sz="1400" dirty="0" err="1"/>
              <a:t>Ganga</a:t>
            </a:r>
            <a:r>
              <a:rPr lang="de-CH" sz="1400" dirty="0"/>
              <a:t> </a:t>
            </a:r>
            <a:r>
              <a:rPr lang="de-CH" sz="1400" dirty="0" err="1"/>
              <a:t>Jey</a:t>
            </a:r>
            <a:r>
              <a:rPr lang="de-CH" sz="1400" dirty="0"/>
              <a:t> </a:t>
            </a:r>
            <a:r>
              <a:rPr lang="de-CH" sz="1400" dirty="0" err="1"/>
              <a:t>Aratnam</a:t>
            </a:r>
            <a:r>
              <a:rPr lang="de-CH" sz="1400" dirty="0"/>
              <a:t>.</a:t>
            </a:r>
          </a:p>
        </p:txBody>
      </p:sp>
      <p:pic>
        <p:nvPicPr>
          <p:cNvPr id="769026" name="Picture 2" descr="Ãhnliches Foto"/>
          <p:cNvPicPr>
            <a:picLocks noChangeAspect="1" noChangeArrowheads="1"/>
          </p:cNvPicPr>
          <p:nvPr/>
        </p:nvPicPr>
        <p:blipFill>
          <a:blip r:embed="rId4" cstate="print"/>
          <a:srcRect/>
          <a:stretch>
            <a:fillRect/>
          </a:stretch>
        </p:blipFill>
        <p:spPr bwMode="auto">
          <a:xfrm>
            <a:off x="5580112" y="2218364"/>
            <a:ext cx="3203848" cy="32038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887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 presetClass="entr" presetSubtype="0" fill="hold" nodeType="withEffect">
                                  <p:stCondLst>
                                    <p:cond delay="1500"/>
                                  </p:stCondLst>
                                  <p:childTnLst>
                                    <p:set>
                                      <p:cBhvr>
                                        <p:cTn id="9" dur="1" fill="hold">
                                          <p:stCondLst>
                                            <p:cond delay="999"/>
                                          </p:stCondLst>
                                        </p:cTn>
                                        <p:tgtEl>
                                          <p:spTgt spid="769026"/>
                                        </p:tgtEl>
                                        <p:attrNameLst>
                                          <p:attrName>style.visibility</p:attrName>
                                        </p:attrNameLst>
                                      </p:cBhvr>
                                      <p:to>
                                        <p:strVal val="visible"/>
                                      </p:to>
                                    </p:set>
                                  </p:childTnLst>
                                </p:cTn>
                              </p:par>
                              <p:par>
                                <p:cTn id="10" presetID="1" presetClass="entr" presetSubtype="0" fill="hold" grpId="0" nodeType="withEffect">
                                  <p:stCondLst>
                                    <p:cond delay="1500"/>
                                  </p:stCondLst>
                                  <p:childTnLst>
                                    <p:set>
                                      <p:cBhvr>
                                        <p:cTn id="11" dur="1" fill="hold">
                                          <p:stCondLst>
                                            <p:cond delay="999"/>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2014</Words>
  <Application>Microsoft Office PowerPoint</Application>
  <PresentationFormat>Bildschirmpräsentation (4:3)</PresentationFormat>
  <Paragraphs>287</Paragraphs>
  <Slides>54</Slides>
  <Notes>35</Notes>
  <HiddenSlides>13</HiddenSlides>
  <MMClips>1</MMClips>
  <ScaleCrop>false</ScaleCrop>
  <HeadingPairs>
    <vt:vector size="6" baseType="variant">
      <vt:variant>
        <vt:lpstr>Verwendete Schriftarten</vt:lpstr>
      </vt:variant>
      <vt:variant>
        <vt:i4>8</vt:i4>
      </vt:variant>
      <vt:variant>
        <vt:lpstr>Design</vt:lpstr>
      </vt:variant>
      <vt:variant>
        <vt:i4>5</vt:i4>
      </vt:variant>
      <vt:variant>
        <vt:lpstr>Folientitel</vt:lpstr>
      </vt:variant>
      <vt:variant>
        <vt:i4>54</vt:i4>
      </vt:variant>
    </vt:vector>
  </HeadingPairs>
  <TitlesOfParts>
    <vt:vector size="67" baseType="lpstr">
      <vt:lpstr>Arial</vt:lpstr>
      <vt:lpstr>Calibri</vt:lpstr>
      <vt:lpstr>Garamond</vt:lpstr>
      <vt:lpstr>Georgia</vt:lpstr>
      <vt:lpstr>Symbol</vt:lpstr>
      <vt:lpstr>Times</vt:lpstr>
      <vt:lpstr>Times New Roman</vt:lpstr>
      <vt:lpstr>Verdana</vt:lpstr>
      <vt:lpstr>Larissa-Design</vt:lpstr>
      <vt:lpstr>3_Larissa-Design</vt:lpstr>
      <vt:lpstr>1_Larissa-Design</vt:lpstr>
      <vt:lpstr>6_Larissa-Design</vt:lpstr>
      <vt:lpstr>7_Larissa-Design</vt:lpstr>
      <vt:lpstr>PowerPoint-Präsentation</vt:lpstr>
      <vt:lpstr>Welche Identität, wie viele Heimaten und für wen?    Soziologische Grundierungen zur Debatte um Baudenkmäler, Identität und Heimat</vt:lpstr>
      <vt:lpstr>Vier Thesen </vt:lpstr>
      <vt:lpstr>Eidg. Kommission für Denkmalpflege: Identität und Minderheit</vt:lpstr>
      <vt:lpstr>PowerPoint-Präsentation</vt:lpstr>
      <vt:lpstr>PowerPoint-Präsentation</vt:lpstr>
      <vt:lpstr>PowerPoint-Präsentation</vt:lpstr>
      <vt:lpstr>Identität – zu viel …</vt:lpstr>
      <vt:lpstr> Identität – zu viel … </vt:lpstr>
      <vt:lpstr>Vier Thesen </vt:lpstr>
      <vt:lpstr>PowerPoint-Präsentation</vt:lpstr>
      <vt:lpstr>Mosaik als  Kultur</vt:lpstr>
      <vt:lpstr>PowerPoint-Präsentation</vt:lpstr>
      <vt:lpstr>Die Schweiz – ein vielfältiges Land</vt:lpstr>
      <vt:lpstr>Vielfältige Schweiz: Kinder</vt:lpstr>
      <vt:lpstr>Internationale Liebe:  Die Mehrheit heiratet ausländisch</vt:lpstr>
      <vt:lpstr>Anziehungspunkt Musikhochschulen</vt:lpstr>
      <vt:lpstr>Vier Thesen </vt:lpstr>
      <vt:lpstr>These 2</vt:lpstr>
      <vt:lpstr>Heimaten im Plural</vt:lpstr>
      <vt:lpstr>Heimaten im Plural</vt:lpstr>
      <vt:lpstr>Vier Thesen </vt:lpstr>
      <vt:lpstr>These 3</vt:lpstr>
      <vt:lpstr>Auch bei MigrantInnen:  Sesshaftigkeit ist die Regel</vt:lpstr>
      <vt:lpstr>MigrantInnen in der Schweiz: «Sandwich-Stratifikation»</vt:lpstr>
      <vt:lpstr>Gemeinsames Kulturerbe?</vt:lpstr>
      <vt:lpstr>Wer wohnt wie?</vt:lpstr>
      <vt:lpstr>These 4</vt:lpstr>
      <vt:lpstr>Vielen Dank für Ihre Aufmerksamkeit.</vt:lpstr>
      <vt:lpstr>Herzlichen Dank.</vt:lpstr>
      <vt:lpstr>PowerPoint-Präsentation</vt:lpstr>
      <vt:lpstr>Mit identitätsstiftenden Bauten den sozialen Zusammenhang nicht verbauen</vt:lpstr>
      <vt:lpstr>DIVERSE FOLIEN</vt:lpstr>
      <vt:lpstr>Überschichtung ja, aber nicht nur Anteil Tertiärstufe (Alter 25 +) nach Nationalität 2010</vt:lpstr>
      <vt:lpstr>„Sandwich-These“ im Bereich Migration: Überschichtung und Unterschichtung </vt:lpstr>
      <vt:lpstr>Ausbildungsstufen der Erwerbsbevölkerung in der Schweiz nach Staatsangehörigkeit 2015 (in %) Aufbereitung: Ganga Jey Aratnam, Daten: BFS 2015.</vt:lpstr>
      <vt:lpstr>Ausbildungsstufen der Erwerbsbevölkerung in der Schweiz nach Staatsangehörigkeit 2015 (in %) Aufbereitung: Ganga Jey Aratnam, Daten: BFS 2015.</vt:lpstr>
      <vt:lpstr>Ausbildungsstufen der Erwerbsbevölkerung in der Schweiz nach Staatsangehörigkeit, 2015</vt:lpstr>
      <vt:lpstr>Niedergelassene und Aufenthalter  nach Einwanderungsgründen, 1984-2013</vt:lpstr>
      <vt:lpstr>Abb. 4: Hochqualifizierte mit Migrationshintergrund</vt:lpstr>
      <vt:lpstr>Abb. 5: Neue Zuwanderung</vt:lpstr>
      <vt:lpstr>Abb. 13: Bildungsstand der in den letzten vorausge-gangenen fünf Jahren Zugewanderten (24-65 Jahre)  nach Nationalität (im Vergleich zu AusländerInnen allgemein und zu SchweizerInnen), 2011</vt:lpstr>
      <vt:lpstr>Abb. 5: Neue Zuwanderung</vt:lpstr>
      <vt:lpstr>Abb. 7: Identitätsmerkmale im Kontext der Intersektionalität</vt:lpstr>
      <vt:lpstr>Abb. 8: Wirkungsmechanismus im Kontext von Dominanz</vt:lpstr>
      <vt:lpstr>„Sandwich“-Stratifikation Erwerbstätige: % akademische Berufe nach Nationalität, 2010, vgl. Abb. 23, S. 155 </vt:lpstr>
      <vt:lpstr>Wer hier unter dem Dichtestress leidet…</vt:lpstr>
      <vt:lpstr>PowerPoint-Präsentation</vt:lpstr>
      <vt:lpstr>Frage 8</vt:lpstr>
      <vt:lpstr>PowerPoint-Präsentation</vt:lpstr>
      <vt:lpstr>Indikator Wohnfläche pro Person</vt:lpstr>
      <vt:lpstr>Enge Wohnverhältnisse Mittlere Wohnfläche pro Person in m2 nach Staatsangehörigkeit  Darstellung: Ganga Jey Aratnam, Datengrundlage: Volkszählung 2000. </vt:lpstr>
      <vt:lpstr>Geduldetes Nebeneinander oder paternalistischer Minderheitenschutz?</vt:lpstr>
      <vt:lpstr>Ganga Jey Aratnam</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Hochqualifizierte / SKOS</dc:title>
  <dc:creator>Ganga Jey Aratnam</dc:creator>
  <cp:lastModifiedBy>Anusooya Sivaganesan</cp:lastModifiedBy>
  <cp:revision>727</cp:revision>
  <cp:lastPrinted>2018-11-16T06:58:21Z</cp:lastPrinted>
  <dcterms:created xsi:type="dcterms:W3CDTF">2011-11-15T21:26:23Z</dcterms:created>
  <dcterms:modified xsi:type="dcterms:W3CDTF">2018-11-16T07:19:17Z</dcterms:modified>
</cp:coreProperties>
</file>